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nva Sans Bold" panose="020B0604020202020204" charset="0"/>
      <p:regular r:id="rId30"/>
    </p:embeddedFont>
    <p:embeddedFont>
      <p:font typeface="Dynapuff Condensed" panose="020B0604020202020204" charset="0"/>
      <p:regular r:id="rId31"/>
    </p:embeddedFont>
    <p:embeddedFont>
      <p:font typeface="Dynapuff Condensed Bold" panose="020B0604020202020204" charset="0"/>
      <p:regular r:id="rId32"/>
    </p:embeddedFont>
    <p:embeddedFont>
      <p:font typeface="Dynapuff SemiCondense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7.sv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7.sv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68009" y="-117943"/>
            <a:ext cx="18843103" cy="10599246"/>
          </a:xfrm>
          <a:custGeom>
            <a:avLst/>
            <a:gdLst/>
            <a:ahLst/>
            <a:cxnLst/>
            <a:rect l="l" t="t" r="r" b="b"/>
            <a:pathLst>
              <a:path w="18843103" h="10599246">
                <a:moveTo>
                  <a:pt x="0" y="0"/>
                </a:moveTo>
                <a:lnTo>
                  <a:pt x="18843103" y="0"/>
                </a:lnTo>
                <a:lnTo>
                  <a:pt x="18843103" y="10599246"/>
                </a:lnTo>
                <a:lnTo>
                  <a:pt x="0" y="10599246"/>
                </a:lnTo>
                <a:lnTo>
                  <a:pt x="0" y="0"/>
                </a:lnTo>
                <a:close/>
              </a:path>
            </a:pathLst>
          </a:custGeom>
          <a:blipFill>
            <a:blip r:embed="rId2"/>
            <a:stretch>
              <a:fillRect/>
            </a:stretch>
          </a:blipFill>
        </p:spPr>
      </p:sp>
      <p:sp>
        <p:nvSpPr>
          <p:cNvPr id="3" name="TextBox 3"/>
          <p:cNvSpPr txBox="1"/>
          <p:nvPr/>
        </p:nvSpPr>
        <p:spPr>
          <a:xfrm>
            <a:off x="4305500" y="5837203"/>
            <a:ext cx="9677001" cy="3886200"/>
          </a:xfrm>
          <a:prstGeom prst="rect">
            <a:avLst/>
          </a:prstGeom>
        </p:spPr>
        <p:txBody>
          <a:bodyPr lIns="0" tIns="0" rIns="0" bIns="0" rtlCol="0" anchor="t">
            <a:spAutoFit/>
          </a:bodyPr>
          <a:lstStyle/>
          <a:p>
            <a:pPr algn="ctr">
              <a:lnSpc>
                <a:spcPts val="7676"/>
              </a:lnSpc>
              <a:spcBef>
                <a:spcPct val="0"/>
              </a:spcBef>
            </a:pPr>
            <a:r>
              <a:rPr lang="en-US" sz="6397">
                <a:solidFill>
                  <a:srgbClr val="000000"/>
                </a:solidFill>
                <a:latin typeface="Dynapuff Condensed"/>
                <a:ea typeface="Dynapuff Condensed"/>
                <a:cs typeface="Dynapuff Condensed"/>
                <a:sym typeface="Dynapuff Condensed"/>
              </a:rPr>
              <a:t>World Wide Energy Production </a:t>
            </a:r>
          </a:p>
          <a:p>
            <a:pPr algn="ctr">
              <a:lnSpc>
                <a:spcPts val="7676"/>
              </a:lnSpc>
              <a:spcBef>
                <a:spcPct val="0"/>
              </a:spcBef>
            </a:pPr>
            <a:r>
              <a:rPr lang="en-US" sz="6397">
                <a:solidFill>
                  <a:srgbClr val="000000"/>
                </a:solidFill>
                <a:latin typeface="Dynapuff Condensed"/>
                <a:ea typeface="Dynapuff Condensed"/>
                <a:cs typeface="Dynapuff Condensed"/>
                <a:sym typeface="Dynapuff Condensed"/>
              </a:rPr>
              <a:t>And Consumption</a:t>
            </a:r>
          </a:p>
          <a:p>
            <a:pPr algn="ctr">
              <a:lnSpc>
                <a:spcPts val="7676"/>
              </a:lnSpc>
              <a:spcBef>
                <a:spcPct val="0"/>
              </a:spcBef>
            </a:pPr>
            <a:endParaRPr lang="en-US" sz="6397">
              <a:solidFill>
                <a:srgbClr val="000000"/>
              </a:solidFill>
              <a:latin typeface="Dynapuff Condensed"/>
              <a:ea typeface="Dynapuff Condensed"/>
              <a:cs typeface="Dynapuff Condensed"/>
              <a:sym typeface="Dynapuff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711576" y="3371137"/>
            <a:ext cx="8567420" cy="5376056"/>
          </a:xfrm>
          <a:custGeom>
            <a:avLst/>
            <a:gdLst/>
            <a:ahLst/>
            <a:cxnLst/>
            <a:rect l="l" t="t" r="r" b="b"/>
            <a:pathLst>
              <a:path w="8567420" h="5376056">
                <a:moveTo>
                  <a:pt x="0" y="0"/>
                </a:moveTo>
                <a:lnTo>
                  <a:pt x="8567420" y="0"/>
                </a:lnTo>
                <a:lnTo>
                  <a:pt x="8567420" y="5376056"/>
                </a:lnTo>
                <a:lnTo>
                  <a:pt x="0" y="5376056"/>
                </a:lnTo>
                <a:lnTo>
                  <a:pt x="0" y="0"/>
                </a:lnTo>
                <a:close/>
              </a:path>
            </a:pathLst>
          </a:custGeom>
          <a:blipFill>
            <a:blip r:embed="rId2"/>
            <a:stretch>
              <a:fillRect l="-2233" t="-4597" r="-4818" b="-2454"/>
            </a:stretch>
          </a:blipFill>
        </p:spPr>
      </p:sp>
      <p:sp>
        <p:nvSpPr>
          <p:cNvPr id="3" name="Freeform 3"/>
          <p:cNvSpPr/>
          <p:nvPr/>
        </p:nvSpPr>
        <p:spPr>
          <a:xfrm>
            <a:off x="11968587" y="3277462"/>
            <a:ext cx="5495263" cy="5746188"/>
          </a:xfrm>
          <a:custGeom>
            <a:avLst/>
            <a:gdLst/>
            <a:ahLst/>
            <a:cxnLst/>
            <a:rect l="l" t="t" r="r" b="b"/>
            <a:pathLst>
              <a:path w="5495263" h="5746188">
                <a:moveTo>
                  <a:pt x="0" y="0"/>
                </a:moveTo>
                <a:lnTo>
                  <a:pt x="5495263" y="0"/>
                </a:lnTo>
                <a:lnTo>
                  <a:pt x="5495263" y="5746188"/>
                </a:lnTo>
                <a:lnTo>
                  <a:pt x="0" y="5746188"/>
                </a:lnTo>
                <a:lnTo>
                  <a:pt x="0" y="0"/>
                </a:lnTo>
                <a:close/>
              </a:path>
            </a:pathLst>
          </a:custGeom>
          <a:blipFill>
            <a:blip r:embed="rId3"/>
            <a:stretch>
              <a:fillRect l="-3689" t="-1928" r="-1208" b="-3124"/>
            </a:stretch>
          </a:blipFill>
        </p:spPr>
      </p:sp>
      <p:sp>
        <p:nvSpPr>
          <p:cNvPr id="4" name="TextBox 4"/>
          <p:cNvSpPr txBox="1"/>
          <p:nvPr/>
        </p:nvSpPr>
        <p:spPr>
          <a:xfrm>
            <a:off x="994287" y="638661"/>
            <a:ext cx="6629162" cy="1041249"/>
          </a:xfrm>
          <a:prstGeom prst="rect">
            <a:avLst/>
          </a:prstGeom>
        </p:spPr>
        <p:txBody>
          <a:bodyPr lIns="0" tIns="0" rIns="0" bIns="0" rtlCol="0" anchor="t">
            <a:spAutoFit/>
          </a:bodyPr>
          <a:lstStyle/>
          <a:p>
            <a:pPr algn="ctr">
              <a:lnSpc>
                <a:spcPts val="4191"/>
              </a:lnSpc>
            </a:pPr>
            <a:r>
              <a:rPr lang="en-US" sz="2994" b="1" dirty="0">
                <a:solidFill>
                  <a:srgbClr val="000000"/>
                </a:solidFill>
                <a:latin typeface="Canva Sans Bold"/>
                <a:ea typeface="Canva Sans Bold"/>
                <a:cs typeface="Canva Sans Bold"/>
                <a:sym typeface="Canva Sans Bold"/>
              </a:rPr>
              <a:t>Queries Related to Production:</a:t>
            </a:r>
          </a:p>
          <a:p>
            <a:pPr algn="ctr">
              <a:lnSpc>
                <a:spcPts val="4191"/>
              </a:lnSpc>
            </a:pPr>
            <a:endParaRPr lang="en-US" sz="2994" b="1" dirty="0">
              <a:solidFill>
                <a:srgbClr val="000000"/>
              </a:solidFill>
              <a:latin typeface="Canva Sans Bold"/>
              <a:ea typeface="Canva Sans Bold"/>
              <a:cs typeface="Canva Sans Bold"/>
              <a:sym typeface="Canva Sans Bold"/>
            </a:endParaRPr>
          </a:p>
        </p:txBody>
      </p:sp>
      <p:sp>
        <p:nvSpPr>
          <p:cNvPr id="5" name="TextBox 5"/>
          <p:cNvSpPr txBox="1"/>
          <p:nvPr/>
        </p:nvSpPr>
        <p:spPr>
          <a:xfrm>
            <a:off x="1028700" y="2003274"/>
            <a:ext cx="7630149"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1. Total Energy Production by Country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144000" y="3107563"/>
            <a:ext cx="6496203" cy="3607007"/>
          </a:xfrm>
          <a:custGeom>
            <a:avLst/>
            <a:gdLst/>
            <a:ahLst/>
            <a:cxnLst/>
            <a:rect l="l" t="t" r="r" b="b"/>
            <a:pathLst>
              <a:path w="6496203" h="3607007">
                <a:moveTo>
                  <a:pt x="0" y="0"/>
                </a:moveTo>
                <a:lnTo>
                  <a:pt x="6496203" y="0"/>
                </a:lnTo>
                <a:lnTo>
                  <a:pt x="6496203" y="3607006"/>
                </a:lnTo>
                <a:lnTo>
                  <a:pt x="0" y="3607006"/>
                </a:lnTo>
                <a:lnTo>
                  <a:pt x="0" y="0"/>
                </a:lnTo>
                <a:close/>
              </a:path>
            </a:pathLst>
          </a:custGeom>
          <a:blipFill>
            <a:blip r:embed="rId2"/>
            <a:stretch>
              <a:fillRect l="-148" t="-4542" r="-148"/>
            </a:stretch>
          </a:blipFill>
        </p:spPr>
      </p:sp>
      <p:sp>
        <p:nvSpPr>
          <p:cNvPr id="3" name="Freeform 3"/>
          <p:cNvSpPr/>
          <p:nvPr/>
        </p:nvSpPr>
        <p:spPr>
          <a:xfrm>
            <a:off x="2143166" y="2884099"/>
            <a:ext cx="4365050" cy="4518801"/>
          </a:xfrm>
          <a:custGeom>
            <a:avLst/>
            <a:gdLst/>
            <a:ahLst/>
            <a:cxnLst/>
            <a:rect l="l" t="t" r="r" b="b"/>
            <a:pathLst>
              <a:path w="4365050" h="4518801">
                <a:moveTo>
                  <a:pt x="0" y="0"/>
                </a:moveTo>
                <a:lnTo>
                  <a:pt x="4365050" y="0"/>
                </a:lnTo>
                <a:lnTo>
                  <a:pt x="4365050" y="4518802"/>
                </a:lnTo>
                <a:lnTo>
                  <a:pt x="0" y="4518802"/>
                </a:lnTo>
                <a:lnTo>
                  <a:pt x="0" y="0"/>
                </a:lnTo>
                <a:close/>
              </a:path>
            </a:pathLst>
          </a:custGeom>
          <a:blipFill>
            <a:blip r:embed="rId3"/>
            <a:stretch>
              <a:fillRect t="-421" b="-421"/>
            </a:stretch>
          </a:blipFill>
        </p:spPr>
      </p:sp>
      <p:sp>
        <p:nvSpPr>
          <p:cNvPr id="4" name="TextBox 4"/>
          <p:cNvSpPr txBox="1"/>
          <p:nvPr/>
        </p:nvSpPr>
        <p:spPr>
          <a:xfrm>
            <a:off x="1028700" y="1019175"/>
            <a:ext cx="73533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2. Total Energy Production by Energy 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144000" y="2513877"/>
            <a:ext cx="8115300" cy="5574086"/>
          </a:xfrm>
          <a:custGeom>
            <a:avLst/>
            <a:gdLst/>
            <a:ahLst/>
            <a:cxnLst/>
            <a:rect l="l" t="t" r="r" b="b"/>
            <a:pathLst>
              <a:path w="8115300" h="5574086">
                <a:moveTo>
                  <a:pt x="0" y="0"/>
                </a:moveTo>
                <a:lnTo>
                  <a:pt x="8115300" y="0"/>
                </a:lnTo>
                <a:lnTo>
                  <a:pt x="8115300" y="5574086"/>
                </a:lnTo>
                <a:lnTo>
                  <a:pt x="0" y="5574086"/>
                </a:lnTo>
                <a:lnTo>
                  <a:pt x="0" y="0"/>
                </a:lnTo>
                <a:close/>
              </a:path>
            </a:pathLst>
          </a:custGeom>
          <a:blipFill>
            <a:blip r:embed="rId2"/>
            <a:stretch>
              <a:fillRect b="-456"/>
            </a:stretch>
          </a:blipFill>
        </p:spPr>
      </p:sp>
      <p:sp>
        <p:nvSpPr>
          <p:cNvPr id="3" name="Freeform 3"/>
          <p:cNvSpPr/>
          <p:nvPr/>
        </p:nvSpPr>
        <p:spPr>
          <a:xfrm>
            <a:off x="1028700" y="3067033"/>
            <a:ext cx="7594058" cy="4152934"/>
          </a:xfrm>
          <a:custGeom>
            <a:avLst/>
            <a:gdLst/>
            <a:ahLst/>
            <a:cxnLst/>
            <a:rect l="l" t="t" r="r" b="b"/>
            <a:pathLst>
              <a:path w="7594058" h="4152934">
                <a:moveTo>
                  <a:pt x="0" y="0"/>
                </a:moveTo>
                <a:lnTo>
                  <a:pt x="7594058" y="0"/>
                </a:lnTo>
                <a:lnTo>
                  <a:pt x="7594058" y="4152934"/>
                </a:lnTo>
                <a:lnTo>
                  <a:pt x="0" y="4152934"/>
                </a:lnTo>
                <a:lnTo>
                  <a:pt x="0" y="0"/>
                </a:lnTo>
                <a:close/>
              </a:path>
            </a:pathLst>
          </a:custGeom>
          <a:blipFill>
            <a:blip r:embed="rId3"/>
            <a:stretch>
              <a:fillRect l="-469" r="-9975"/>
            </a:stretch>
          </a:blipFill>
        </p:spPr>
      </p:sp>
      <p:sp>
        <p:nvSpPr>
          <p:cNvPr id="4" name="TextBox 4"/>
          <p:cNvSpPr txBox="1"/>
          <p:nvPr/>
        </p:nvSpPr>
        <p:spPr>
          <a:xfrm>
            <a:off x="1028700" y="1019175"/>
            <a:ext cx="12247404"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3.COMPARE ENERGY PRODUCTION AND CONSUMPTION BY COUNTRY AND YEAR.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28700" y="2540372"/>
            <a:ext cx="7840072" cy="5134487"/>
          </a:xfrm>
          <a:custGeom>
            <a:avLst/>
            <a:gdLst/>
            <a:ahLst/>
            <a:cxnLst/>
            <a:rect l="l" t="t" r="r" b="b"/>
            <a:pathLst>
              <a:path w="7840072" h="5134487">
                <a:moveTo>
                  <a:pt x="0" y="0"/>
                </a:moveTo>
                <a:lnTo>
                  <a:pt x="7840072" y="0"/>
                </a:lnTo>
                <a:lnTo>
                  <a:pt x="7840072" y="5134487"/>
                </a:lnTo>
                <a:lnTo>
                  <a:pt x="0" y="5134487"/>
                </a:lnTo>
                <a:lnTo>
                  <a:pt x="0" y="0"/>
                </a:lnTo>
                <a:close/>
              </a:path>
            </a:pathLst>
          </a:custGeom>
          <a:blipFill>
            <a:blip r:embed="rId2"/>
            <a:stretch>
              <a:fillRect r="-305" b="-1397"/>
            </a:stretch>
          </a:blipFill>
        </p:spPr>
      </p:sp>
      <p:sp>
        <p:nvSpPr>
          <p:cNvPr id="3" name="Freeform 3"/>
          <p:cNvSpPr/>
          <p:nvPr/>
        </p:nvSpPr>
        <p:spPr>
          <a:xfrm>
            <a:off x="9144000" y="2992992"/>
            <a:ext cx="8115300" cy="4301016"/>
          </a:xfrm>
          <a:custGeom>
            <a:avLst/>
            <a:gdLst/>
            <a:ahLst/>
            <a:cxnLst/>
            <a:rect l="l" t="t" r="r" b="b"/>
            <a:pathLst>
              <a:path w="8115300" h="4301016">
                <a:moveTo>
                  <a:pt x="0" y="0"/>
                </a:moveTo>
                <a:lnTo>
                  <a:pt x="8115300" y="0"/>
                </a:lnTo>
                <a:lnTo>
                  <a:pt x="8115300" y="4301016"/>
                </a:lnTo>
                <a:lnTo>
                  <a:pt x="0" y="4301016"/>
                </a:lnTo>
                <a:lnTo>
                  <a:pt x="0" y="0"/>
                </a:lnTo>
                <a:close/>
              </a:path>
            </a:pathLst>
          </a:custGeom>
          <a:blipFill>
            <a:blip r:embed="rId3"/>
            <a:stretch>
              <a:fillRect t="-1492" b="-1492"/>
            </a:stretch>
          </a:blipFill>
        </p:spPr>
      </p:sp>
      <p:sp>
        <p:nvSpPr>
          <p:cNvPr id="4" name="TextBox 4"/>
          <p:cNvSpPr txBox="1"/>
          <p:nvPr/>
        </p:nvSpPr>
        <p:spPr>
          <a:xfrm>
            <a:off x="1028700" y="1019175"/>
            <a:ext cx="130683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4.WHICH ENERGY TYPES CONTRIBUTE MOST TO EMISSIONS ACROSS ALL COUNTRIES?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28700" y="2493888"/>
            <a:ext cx="6433233" cy="4916454"/>
          </a:xfrm>
          <a:custGeom>
            <a:avLst/>
            <a:gdLst/>
            <a:ahLst/>
            <a:cxnLst/>
            <a:rect l="l" t="t" r="r" b="b"/>
            <a:pathLst>
              <a:path w="6433233" h="4916454">
                <a:moveTo>
                  <a:pt x="0" y="0"/>
                </a:moveTo>
                <a:lnTo>
                  <a:pt x="6433233" y="0"/>
                </a:lnTo>
                <a:lnTo>
                  <a:pt x="6433233" y="4916454"/>
                </a:lnTo>
                <a:lnTo>
                  <a:pt x="0" y="4916454"/>
                </a:lnTo>
                <a:lnTo>
                  <a:pt x="0" y="0"/>
                </a:lnTo>
                <a:close/>
              </a:path>
            </a:pathLst>
          </a:custGeom>
          <a:blipFill>
            <a:blip r:embed="rId2"/>
            <a:stretch>
              <a:fillRect/>
            </a:stretch>
          </a:blipFill>
        </p:spPr>
      </p:sp>
      <p:sp>
        <p:nvSpPr>
          <p:cNvPr id="3" name="Freeform 3"/>
          <p:cNvSpPr/>
          <p:nvPr/>
        </p:nvSpPr>
        <p:spPr>
          <a:xfrm>
            <a:off x="9140465" y="3012422"/>
            <a:ext cx="8118835" cy="3879386"/>
          </a:xfrm>
          <a:custGeom>
            <a:avLst/>
            <a:gdLst/>
            <a:ahLst/>
            <a:cxnLst/>
            <a:rect l="l" t="t" r="r" b="b"/>
            <a:pathLst>
              <a:path w="8118835" h="3879386">
                <a:moveTo>
                  <a:pt x="0" y="0"/>
                </a:moveTo>
                <a:lnTo>
                  <a:pt x="8118835" y="0"/>
                </a:lnTo>
                <a:lnTo>
                  <a:pt x="8118835" y="3879386"/>
                </a:lnTo>
                <a:lnTo>
                  <a:pt x="0" y="3879386"/>
                </a:lnTo>
                <a:lnTo>
                  <a:pt x="0" y="0"/>
                </a:lnTo>
                <a:close/>
              </a:path>
            </a:pathLst>
          </a:custGeom>
          <a:blipFill>
            <a:blip r:embed="rId3"/>
            <a:stretch>
              <a:fillRect/>
            </a:stretch>
          </a:blipFill>
        </p:spPr>
      </p:sp>
      <p:sp>
        <p:nvSpPr>
          <p:cNvPr id="4" name="TextBox 4"/>
          <p:cNvSpPr txBox="1"/>
          <p:nvPr/>
        </p:nvSpPr>
        <p:spPr>
          <a:xfrm>
            <a:off x="1028700" y="1019175"/>
            <a:ext cx="9543733"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5. HOW HAVE GLOBAL EMISSIONS CHANGED YEAR OVER YEAR?</a:t>
            </a:r>
          </a:p>
        </p:txBody>
      </p:sp>
      <p:sp>
        <p:nvSpPr>
          <p:cNvPr id="5" name="TextBox 5"/>
          <p:cNvSpPr txBox="1"/>
          <p:nvPr/>
        </p:nvSpPr>
        <p:spPr>
          <a:xfrm>
            <a:off x="1028700" y="235722"/>
            <a:ext cx="5143500" cy="556947"/>
          </a:xfrm>
          <a:prstGeom prst="rect">
            <a:avLst/>
          </a:prstGeom>
        </p:spPr>
        <p:txBody>
          <a:bodyPr wrap="square" lIns="0" tIns="0" rIns="0" bIns="0" rtlCol="0" anchor="t">
            <a:spAutoFit/>
          </a:bodyPr>
          <a:lstStyle/>
          <a:p>
            <a:pPr algn="ctr">
              <a:lnSpc>
                <a:spcPts val="4560"/>
              </a:lnSpc>
              <a:spcBef>
                <a:spcPct val="0"/>
              </a:spcBef>
            </a:pPr>
            <a:r>
              <a:rPr lang="en-US" sz="3800" dirty="0">
                <a:solidFill>
                  <a:srgbClr val="000000"/>
                </a:solidFill>
                <a:latin typeface="Dynapuff Condensed"/>
                <a:ea typeface="Dynapuff Condensed"/>
                <a:cs typeface="Dynapuff Condensed"/>
                <a:sym typeface="Dynapuff Condensed"/>
              </a:rPr>
              <a:t>Trend Analysis Over 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644254" y="2337014"/>
            <a:ext cx="6615046" cy="6921286"/>
          </a:xfrm>
          <a:custGeom>
            <a:avLst/>
            <a:gdLst/>
            <a:ahLst/>
            <a:cxnLst/>
            <a:rect l="l" t="t" r="r" b="b"/>
            <a:pathLst>
              <a:path w="6615046" h="6921286">
                <a:moveTo>
                  <a:pt x="0" y="0"/>
                </a:moveTo>
                <a:lnTo>
                  <a:pt x="6615046" y="0"/>
                </a:lnTo>
                <a:lnTo>
                  <a:pt x="6615046" y="6921286"/>
                </a:lnTo>
                <a:lnTo>
                  <a:pt x="0" y="6921286"/>
                </a:lnTo>
                <a:lnTo>
                  <a:pt x="0" y="0"/>
                </a:lnTo>
                <a:close/>
              </a:path>
            </a:pathLst>
          </a:custGeom>
          <a:blipFill>
            <a:blip r:embed="rId2"/>
            <a:stretch>
              <a:fillRect l="-616" t="-15391" b="-15391"/>
            </a:stretch>
          </a:blipFill>
        </p:spPr>
      </p:sp>
      <p:sp>
        <p:nvSpPr>
          <p:cNvPr id="3" name="Freeform 3"/>
          <p:cNvSpPr/>
          <p:nvPr/>
        </p:nvSpPr>
        <p:spPr>
          <a:xfrm>
            <a:off x="1028700" y="2337014"/>
            <a:ext cx="7979548" cy="4990160"/>
          </a:xfrm>
          <a:custGeom>
            <a:avLst/>
            <a:gdLst/>
            <a:ahLst/>
            <a:cxnLst/>
            <a:rect l="l" t="t" r="r" b="b"/>
            <a:pathLst>
              <a:path w="7979548" h="4990160">
                <a:moveTo>
                  <a:pt x="0" y="0"/>
                </a:moveTo>
                <a:lnTo>
                  <a:pt x="7979548" y="0"/>
                </a:lnTo>
                <a:lnTo>
                  <a:pt x="7979548" y="4990160"/>
                </a:lnTo>
                <a:lnTo>
                  <a:pt x="0" y="4990160"/>
                </a:lnTo>
                <a:lnTo>
                  <a:pt x="0" y="0"/>
                </a:lnTo>
                <a:close/>
              </a:path>
            </a:pathLst>
          </a:custGeom>
          <a:blipFill>
            <a:blip r:embed="rId3"/>
            <a:stretch>
              <a:fillRect/>
            </a:stretch>
          </a:blipFill>
        </p:spPr>
      </p:sp>
      <p:sp>
        <p:nvSpPr>
          <p:cNvPr id="4" name="TextBox 4"/>
          <p:cNvSpPr txBox="1"/>
          <p:nvPr/>
        </p:nvSpPr>
        <p:spPr>
          <a:xfrm>
            <a:off x="1028700" y="1019175"/>
            <a:ext cx="117729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6.WHAT IS THE TREND IN GDP FOR EACH COUNTRY OVER THE GIVEN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595700" y="2432087"/>
            <a:ext cx="6663600" cy="6272113"/>
          </a:xfrm>
          <a:custGeom>
            <a:avLst/>
            <a:gdLst/>
            <a:ahLst/>
            <a:cxnLst/>
            <a:rect l="l" t="t" r="r" b="b"/>
            <a:pathLst>
              <a:path w="6663600" h="6272113">
                <a:moveTo>
                  <a:pt x="0" y="0"/>
                </a:moveTo>
                <a:lnTo>
                  <a:pt x="6663600" y="0"/>
                </a:lnTo>
                <a:lnTo>
                  <a:pt x="6663600" y="6272114"/>
                </a:lnTo>
                <a:lnTo>
                  <a:pt x="0" y="6272114"/>
                </a:lnTo>
                <a:lnTo>
                  <a:pt x="0" y="0"/>
                </a:lnTo>
                <a:close/>
              </a:path>
            </a:pathLst>
          </a:custGeom>
          <a:blipFill>
            <a:blip r:embed="rId2"/>
            <a:stretch>
              <a:fillRect/>
            </a:stretch>
          </a:blipFill>
        </p:spPr>
      </p:sp>
      <p:sp>
        <p:nvSpPr>
          <p:cNvPr id="3" name="Freeform 3"/>
          <p:cNvSpPr/>
          <p:nvPr/>
        </p:nvSpPr>
        <p:spPr>
          <a:xfrm>
            <a:off x="1028700" y="2432087"/>
            <a:ext cx="6986962" cy="6053182"/>
          </a:xfrm>
          <a:custGeom>
            <a:avLst/>
            <a:gdLst/>
            <a:ahLst/>
            <a:cxnLst/>
            <a:rect l="l" t="t" r="r" b="b"/>
            <a:pathLst>
              <a:path w="6986962" h="6053182">
                <a:moveTo>
                  <a:pt x="0" y="0"/>
                </a:moveTo>
                <a:lnTo>
                  <a:pt x="6986962" y="0"/>
                </a:lnTo>
                <a:lnTo>
                  <a:pt x="6986962" y="6053182"/>
                </a:lnTo>
                <a:lnTo>
                  <a:pt x="0" y="6053182"/>
                </a:lnTo>
                <a:lnTo>
                  <a:pt x="0" y="0"/>
                </a:lnTo>
                <a:close/>
              </a:path>
            </a:pathLst>
          </a:custGeom>
          <a:blipFill>
            <a:blip r:embed="rId3"/>
            <a:stretch>
              <a:fillRect r="-1381"/>
            </a:stretch>
          </a:blipFill>
        </p:spPr>
      </p:sp>
      <p:sp>
        <p:nvSpPr>
          <p:cNvPr id="4" name="TextBox 4"/>
          <p:cNvSpPr txBox="1"/>
          <p:nvPr/>
        </p:nvSpPr>
        <p:spPr>
          <a:xfrm>
            <a:off x="1028700" y="1019175"/>
            <a:ext cx="12827317"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7. HOW HAS POPULATION GROWTH AFFECTED TOTAL EMISSIONS IN EACH COUNTRY?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1062630" y="3981275"/>
            <a:ext cx="5557543" cy="2676506"/>
          </a:xfrm>
          <a:custGeom>
            <a:avLst/>
            <a:gdLst/>
            <a:ahLst/>
            <a:cxnLst/>
            <a:rect l="l" t="t" r="r" b="b"/>
            <a:pathLst>
              <a:path w="5557543" h="2676506">
                <a:moveTo>
                  <a:pt x="0" y="0"/>
                </a:moveTo>
                <a:lnTo>
                  <a:pt x="5557543" y="0"/>
                </a:lnTo>
                <a:lnTo>
                  <a:pt x="5557543" y="2676506"/>
                </a:lnTo>
                <a:lnTo>
                  <a:pt x="0" y="2676506"/>
                </a:lnTo>
                <a:lnTo>
                  <a:pt x="0" y="0"/>
                </a:lnTo>
                <a:close/>
              </a:path>
            </a:pathLst>
          </a:custGeom>
          <a:blipFill>
            <a:blip r:embed="rId2"/>
            <a:stretch>
              <a:fillRect t="-1001" b="-1001"/>
            </a:stretch>
          </a:blipFill>
        </p:spPr>
      </p:sp>
      <p:sp>
        <p:nvSpPr>
          <p:cNvPr id="3" name="Freeform 3"/>
          <p:cNvSpPr/>
          <p:nvPr/>
        </p:nvSpPr>
        <p:spPr>
          <a:xfrm>
            <a:off x="1028700" y="3129792"/>
            <a:ext cx="9209647" cy="4027416"/>
          </a:xfrm>
          <a:custGeom>
            <a:avLst/>
            <a:gdLst/>
            <a:ahLst/>
            <a:cxnLst/>
            <a:rect l="l" t="t" r="r" b="b"/>
            <a:pathLst>
              <a:path w="9209647" h="4027416">
                <a:moveTo>
                  <a:pt x="0" y="0"/>
                </a:moveTo>
                <a:lnTo>
                  <a:pt x="9209647" y="0"/>
                </a:lnTo>
                <a:lnTo>
                  <a:pt x="9209647" y="4027416"/>
                </a:lnTo>
                <a:lnTo>
                  <a:pt x="0" y="4027416"/>
                </a:lnTo>
                <a:lnTo>
                  <a:pt x="0" y="0"/>
                </a:lnTo>
                <a:close/>
              </a:path>
            </a:pathLst>
          </a:custGeom>
          <a:blipFill>
            <a:blip r:embed="rId3"/>
            <a:stretch>
              <a:fillRect/>
            </a:stretch>
          </a:blipFill>
        </p:spPr>
      </p:sp>
      <p:sp>
        <p:nvSpPr>
          <p:cNvPr id="4" name="TextBox 4"/>
          <p:cNvSpPr txBox="1"/>
          <p:nvPr/>
        </p:nvSpPr>
        <p:spPr>
          <a:xfrm>
            <a:off x="1028700" y="1019175"/>
            <a:ext cx="15591473"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8. HAS ENERGY CONSUMPTION INCREASED OR DECREASED OVER THE YEARS FOR MAJOR ECONOMIES?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910288" y="2276426"/>
            <a:ext cx="6349012" cy="6356958"/>
          </a:xfrm>
          <a:custGeom>
            <a:avLst/>
            <a:gdLst/>
            <a:ahLst/>
            <a:cxnLst/>
            <a:rect l="l" t="t" r="r" b="b"/>
            <a:pathLst>
              <a:path w="6349012" h="6356958">
                <a:moveTo>
                  <a:pt x="0" y="0"/>
                </a:moveTo>
                <a:lnTo>
                  <a:pt x="6349012" y="0"/>
                </a:lnTo>
                <a:lnTo>
                  <a:pt x="6349012" y="6356959"/>
                </a:lnTo>
                <a:lnTo>
                  <a:pt x="0" y="6356959"/>
                </a:lnTo>
                <a:lnTo>
                  <a:pt x="0" y="0"/>
                </a:lnTo>
                <a:close/>
              </a:path>
            </a:pathLst>
          </a:custGeom>
          <a:blipFill>
            <a:blip r:embed="rId2"/>
            <a:stretch>
              <a:fillRect/>
            </a:stretch>
          </a:blipFill>
        </p:spPr>
      </p:sp>
      <p:sp>
        <p:nvSpPr>
          <p:cNvPr id="3" name="Freeform 3"/>
          <p:cNvSpPr/>
          <p:nvPr/>
        </p:nvSpPr>
        <p:spPr>
          <a:xfrm>
            <a:off x="1028700" y="2462412"/>
            <a:ext cx="9098503" cy="5362176"/>
          </a:xfrm>
          <a:custGeom>
            <a:avLst/>
            <a:gdLst/>
            <a:ahLst/>
            <a:cxnLst/>
            <a:rect l="l" t="t" r="r" b="b"/>
            <a:pathLst>
              <a:path w="9098503" h="5362176">
                <a:moveTo>
                  <a:pt x="0" y="0"/>
                </a:moveTo>
                <a:lnTo>
                  <a:pt x="9098503" y="0"/>
                </a:lnTo>
                <a:lnTo>
                  <a:pt x="9098503" y="5362176"/>
                </a:lnTo>
                <a:lnTo>
                  <a:pt x="0" y="5362176"/>
                </a:lnTo>
                <a:lnTo>
                  <a:pt x="0" y="0"/>
                </a:lnTo>
                <a:close/>
              </a:path>
            </a:pathLst>
          </a:custGeom>
          <a:blipFill>
            <a:blip r:embed="rId3"/>
            <a:stretch>
              <a:fillRect/>
            </a:stretch>
          </a:blipFill>
        </p:spPr>
      </p:sp>
      <p:sp>
        <p:nvSpPr>
          <p:cNvPr id="4" name="TextBox 4"/>
          <p:cNvSpPr txBox="1"/>
          <p:nvPr/>
        </p:nvSpPr>
        <p:spPr>
          <a:xfrm>
            <a:off x="1028700" y="1019175"/>
            <a:ext cx="139827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9.WHAT IS THE AVERAGE YEARLY CHANGE IN EMISSIONS PER CAPITA FOR EACH COUNTRY?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2289128" y="1973011"/>
            <a:ext cx="4970172" cy="6340978"/>
          </a:xfrm>
          <a:custGeom>
            <a:avLst/>
            <a:gdLst/>
            <a:ahLst/>
            <a:cxnLst/>
            <a:rect l="l" t="t" r="r" b="b"/>
            <a:pathLst>
              <a:path w="4970172" h="6340978">
                <a:moveTo>
                  <a:pt x="0" y="0"/>
                </a:moveTo>
                <a:lnTo>
                  <a:pt x="4970172" y="0"/>
                </a:lnTo>
                <a:lnTo>
                  <a:pt x="4970172" y="6340978"/>
                </a:lnTo>
                <a:lnTo>
                  <a:pt x="0" y="6340978"/>
                </a:lnTo>
                <a:lnTo>
                  <a:pt x="0" y="0"/>
                </a:lnTo>
                <a:close/>
              </a:path>
            </a:pathLst>
          </a:custGeom>
          <a:blipFill>
            <a:blip r:embed="rId2"/>
            <a:stretch>
              <a:fillRect/>
            </a:stretch>
          </a:blipFill>
        </p:spPr>
      </p:sp>
      <p:sp>
        <p:nvSpPr>
          <p:cNvPr id="3" name="Freeform 3"/>
          <p:cNvSpPr/>
          <p:nvPr/>
        </p:nvSpPr>
        <p:spPr>
          <a:xfrm>
            <a:off x="1028700" y="3220383"/>
            <a:ext cx="10194587" cy="3846234"/>
          </a:xfrm>
          <a:custGeom>
            <a:avLst/>
            <a:gdLst/>
            <a:ahLst/>
            <a:cxnLst/>
            <a:rect l="l" t="t" r="r" b="b"/>
            <a:pathLst>
              <a:path w="10194587" h="3846234">
                <a:moveTo>
                  <a:pt x="0" y="0"/>
                </a:moveTo>
                <a:lnTo>
                  <a:pt x="10194587" y="0"/>
                </a:lnTo>
                <a:lnTo>
                  <a:pt x="10194587" y="3846234"/>
                </a:lnTo>
                <a:lnTo>
                  <a:pt x="0" y="3846234"/>
                </a:lnTo>
                <a:lnTo>
                  <a:pt x="0" y="0"/>
                </a:lnTo>
                <a:close/>
              </a:path>
            </a:pathLst>
          </a:custGeom>
          <a:blipFill>
            <a:blip r:embed="rId3"/>
            <a:stretch>
              <a:fillRect/>
            </a:stretch>
          </a:blipFill>
        </p:spPr>
      </p:sp>
      <p:sp>
        <p:nvSpPr>
          <p:cNvPr id="4" name="TextBox 4"/>
          <p:cNvSpPr txBox="1"/>
          <p:nvPr/>
        </p:nvSpPr>
        <p:spPr>
          <a:xfrm>
            <a:off x="1028700" y="1019175"/>
            <a:ext cx="11260428"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10. WHAT IS THE EMISSION-TO-GDP RATIO FOR EACH COUNTRY BY YEAR?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76877" y="7846789"/>
            <a:ext cx="8261144" cy="660847"/>
          </a:xfrm>
          <a:prstGeom prst="rect">
            <a:avLst/>
          </a:prstGeom>
        </p:spPr>
        <p:txBody>
          <a:bodyPr lIns="0" tIns="0" rIns="0" bIns="0" rtlCol="0" anchor="t">
            <a:spAutoFit/>
          </a:bodyPr>
          <a:lstStyle/>
          <a:p>
            <a:pPr marL="0" lvl="0" indent="0" algn="ctr">
              <a:lnSpc>
                <a:spcPts val="5482"/>
              </a:lnSpc>
              <a:spcBef>
                <a:spcPct val="0"/>
              </a:spcBef>
            </a:pPr>
            <a:r>
              <a:rPr lang="en-US" sz="3654" spc="109">
                <a:solidFill>
                  <a:srgbClr val="3F3E3A"/>
                </a:solidFill>
                <a:latin typeface="Dynapuff Condensed"/>
                <a:ea typeface="Dynapuff Condensed"/>
                <a:cs typeface="Dynapuff Condensed"/>
                <a:sym typeface="Dynapuff Condensed"/>
              </a:rPr>
              <a:t>Presented by: A.Shyam Kumar </a:t>
            </a:r>
          </a:p>
        </p:txBody>
      </p:sp>
      <p:sp>
        <p:nvSpPr>
          <p:cNvPr id="5" name="Freeform 5"/>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960076" y="4105275"/>
            <a:ext cx="10294747" cy="4610100"/>
          </a:xfrm>
          <a:prstGeom prst="rect">
            <a:avLst/>
          </a:prstGeom>
        </p:spPr>
        <p:txBody>
          <a:bodyPr lIns="0" tIns="0" rIns="0" bIns="0" rtlCol="0" anchor="t">
            <a:spAutoFit/>
          </a:bodyPr>
          <a:lstStyle/>
          <a:p>
            <a:pPr algn="ctr">
              <a:lnSpc>
                <a:spcPts val="12139"/>
              </a:lnSpc>
            </a:pPr>
            <a:r>
              <a:rPr lang="en-US" sz="10115" spc="101">
                <a:solidFill>
                  <a:srgbClr val="000000"/>
                </a:solidFill>
                <a:latin typeface="Dynapuff Condensed"/>
                <a:ea typeface="Dynapuff Condensed"/>
                <a:cs typeface="Dynapuff Condensed"/>
                <a:sym typeface="Dynapuff Condensed"/>
              </a:rPr>
              <a:t>PRODUCTION </a:t>
            </a:r>
          </a:p>
          <a:p>
            <a:pPr marL="0" lvl="0" indent="0" algn="ctr">
              <a:lnSpc>
                <a:spcPts val="12139"/>
              </a:lnSpc>
              <a:spcBef>
                <a:spcPct val="0"/>
              </a:spcBef>
            </a:pPr>
            <a:r>
              <a:rPr lang="en-US" sz="10115" spc="101">
                <a:solidFill>
                  <a:srgbClr val="000000"/>
                </a:solidFill>
                <a:latin typeface="Dynapuff Condensed"/>
                <a:ea typeface="Dynapuff Condensed"/>
                <a:cs typeface="Dynapuff Condensed"/>
                <a:sym typeface="Dynapuff Condensed"/>
              </a:rPr>
              <a:t>AND CONSUMPTION</a:t>
            </a:r>
          </a:p>
          <a:p>
            <a:pPr marL="0" lvl="0" indent="0" algn="ctr">
              <a:lnSpc>
                <a:spcPts val="12139"/>
              </a:lnSpc>
              <a:spcBef>
                <a:spcPct val="0"/>
              </a:spcBef>
            </a:pPr>
            <a:endParaRPr lang="en-US" sz="10115" spc="101">
              <a:solidFill>
                <a:srgbClr val="000000"/>
              </a:solidFill>
              <a:latin typeface="Dynapuff Condensed"/>
              <a:ea typeface="Dynapuff Condensed"/>
              <a:cs typeface="Dynapuff Condensed"/>
              <a:sym typeface="Dynapuff Condensed"/>
            </a:endParaRPr>
          </a:p>
        </p:txBody>
      </p:sp>
      <p:sp>
        <p:nvSpPr>
          <p:cNvPr id="8" name="TextBox 8"/>
          <p:cNvSpPr txBox="1"/>
          <p:nvPr/>
        </p:nvSpPr>
        <p:spPr>
          <a:xfrm>
            <a:off x="3530206" y="2581275"/>
            <a:ext cx="11227589" cy="1533525"/>
          </a:xfrm>
          <a:prstGeom prst="rect">
            <a:avLst/>
          </a:prstGeom>
        </p:spPr>
        <p:txBody>
          <a:bodyPr lIns="0" tIns="0" rIns="0" bIns="0" rtlCol="0" anchor="t">
            <a:spAutoFit/>
          </a:bodyPr>
          <a:lstStyle/>
          <a:p>
            <a:pPr marL="0" lvl="0" indent="0" algn="ctr">
              <a:lnSpc>
                <a:spcPts val="12091"/>
              </a:lnSpc>
              <a:spcBef>
                <a:spcPct val="0"/>
              </a:spcBef>
            </a:pPr>
            <a:r>
              <a:rPr lang="en-US" sz="10075" spc="302">
                <a:solidFill>
                  <a:srgbClr val="000000"/>
                </a:solidFill>
                <a:latin typeface="Dynapuff Condensed"/>
                <a:ea typeface="Dynapuff Condensed"/>
                <a:cs typeface="Dynapuff Condensed"/>
                <a:sym typeface="Dynapuff Condensed"/>
              </a:rPr>
              <a:t>WORLD WIDE ENERGY</a:t>
            </a:r>
          </a:p>
        </p:txBody>
      </p:sp>
      <p:sp>
        <p:nvSpPr>
          <p:cNvPr id="9" name="Freeform 9"/>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flipH="1">
            <a:off x="14418111"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2674344" y="2191498"/>
            <a:ext cx="4584956" cy="6356958"/>
          </a:xfrm>
          <a:custGeom>
            <a:avLst/>
            <a:gdLst/>
            <a:ahLst/>
            <a:cxnLst/>
            <a:rect l="l" t="t" r="r" b="b"/>
            <a:pathLst>
              <a:path w="4584956" h="6356958">
                <a:moveTo>
                  <a:pt x="0" y="0"/>
                </a:moveTo>
                <a:lnTo>
                  <a:pt x="4584956" y="0"/>
                </a:lnTo>
                <a:lnTo>
                  <a:pt x="4584956" y="6356958"/>
                </a:lnTo>
                <a:lnTo>
                  <a:pt x="0" y="6356958"/>
                </a:lnTo>
                <a:lnTo>
                  <a:pt x="0" y="0"/>
                </a:lnTo>
                <a:close/>
              </a:path>
            </a:pathLst>
          </a:custGeom>
          <a:blipFill>
            <a:blip r:embed="rId2"/>
            <a:stretch>
              <a:fillRect/>
            </a:stretch>
          </a:blipFill>
        </p:spPr>
      </p:sp>
      <p:sp>
        <p:nvSpPr>
          <p:cNvPr id="3" name="Freeform 3"/>
          <p:cNvSpPr/>
          <p:nvPr/>
        </p:nvSpPr>
        <p:spPr>
          <a:xfrm>
            <a:off x="1028700" y="2191498"/>
            <a:ext cx="10875611" cy="4159274"/>
          </a:xfrm>
          <a:custGeom>
            <a:avLst/>
            <a:gdLst/>
            <a:ahLst/>
            <a:cxnLst/>
            <a:rect l="l" t="t" r="r" b="b"/>
            <a:pathLst>
              <a:path w="10875611" h="4159274">
                <a:moveTo>
                  <a:pt x="0" y="0"/>
                </a:moveTo>
                <a:lnTo>
                  <a:pt x="10875611" y="0"/>
                </a:lnTo>
                <a:lnTo>
                  <a:pt x="10875611" y="4159273"/>
                </a:lnTo>
                <a:lnTo>
                  <a:pt x="0" y="4159273"/>
                </a:lnTo>
                <a:lnTo>
                  <a:pt x="0" y="0"/>
                </a:lnTo>
                <a:close/>
              </a:path>
            </a:pathLst>
          </a:custGeom>
          <a:blipFill>
            <a:blip r:embed="rId3"/>
            <a:stretch>
              <a:fillRect/>
            </a:stretch>
          </a:blipFill>
        </p:spPr>
      </p:sp>
      <p:sp>
        <p:nvSpPr>
          <p:cNvPr id="4" name="TextBox 4"/>
          <p:cNvSpPr txBox="1"/>
          <p:nvPr/>
        </p:nvSpPr>
        <p:spPr>
          <a:xfrm>
            <a:off x="1028700" y="1019175"/>
            <a:ext cx="14987429"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11.WHAT IS THE ENERGY CONSUMPTION PER CAPITA FOR EACH COUNTRY OVER THE LAST DECADE?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2262718" y="1990992"/>
            <a:ext cx="4996582" cy="6305016"/>
          </a:xfrm>
          <a:custGeom>
            <a:avLst/>
            <a:gdLst/>
            <a:ahLst/>
            <a:cxnLst/>
            <a:rect l="l" t="t" r="r" b="b"/>
            <a:pathLst>
              <a:path w="4996582" h="6305016">
                <a:moveTo>
                  <a:pt x="0" y="0"/>
                </a:moveTo>
                <a:lnTo>
                  <a:pt x="4996582" y="0"/>
                </a:lnTo>
                <a:lnTo>
                  <a:pt x="4996582" y="6305016"/>
                </a:lnTo>
                <a:lnTo>
                  <a:pt x="0" y="6305016"/>
                </a:lnTo>
                <a:lnTo>
                  <a:pt x="0" y="0"/>
                </a:lnTo>
                <a:close/>
              </a:path>
            </a:pathLst>
          </a:custGeom>
          <a:blipFill>
            <a:blip r:embed="rId2"/>
            <a:stretch>
              <a:fillRect/>
            </a:stretch>
          </a:blipFill>
        </p:spPr>
      </p:sp>
      <p:sp>
        <p:nvSpPr>
          <p:cNvPr id="3" name="Freeform 3"/>
          <p:cNvSpPr/>
          <p:nvPr/>
        </p:nvSpPr>
        <p:spPr>
          <a:xfrm>
            <a:off x="1028700" y="2935473"/>
            <a:ext cx="10843866" cy="4416054"/>
          </a:xfrm>
          <a:custGeom>
            <a:avLst/>
            <a:gdLst/>
            <a:ahLst/>
            <a:cxnLst/>
            <a:rect l="l" t="t" r="r" b="b"/>
            <a:pathLst>
              <a:path w="10843866" h="4416054">
                <a:moveTo>
                  <a:pt x="0" y="0"/>
                </a:moveTo>
                <a:lnTo>
                  <a:pt x="10843866" y="0"/>
                </a:lnTo>
                <a:lnTo>
                  <a:pt x="10843866" y="4416054"/>
                </a:lnTo>
                <a:lnTo>
                  <a:pt x="0" y="4416054"/>
                </a:lnTo>
                <a:lnTo>
                  <a:pt x="0" y="0"/>
                </a:lnTo>
                <a:close/>
              </a:path>
            </a:pathLst>
          </a:custGeom>
          <a:blipFill>
            <a:blip r:embed="rId3"/>
            <a:stretch>
              <a:fillRect/>
            </a:stretch>
          </a:blipFill>
        </p:spPr>
      </p:sp>
      <p:sp>
        <p:nvSpPr>
          <p:cNvPr id="4" name="TextBox 4"/>
          <p:cNvSpPr txBox="1"/>
          <p:nvPr/>
        </p:nvSpPr>
        <p:spPr>
          <a:xfrm>
            <a:off x="1028700" y="1019175"/>
            <a:ext cx="11100753"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12.How does energy PRODUCTION per capita vary across countries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1695398" y="2417451"/>
            <a:ext cx="5563902" cy="6301385"/>
          </a:xfrm>
          <a:custGeom>
            <a:avLst/>
            <a:gdLst/>
            <a:ahLst/>
            <a:cxnLst/>
            <a:rect l="l" t="t" r="r" b="b"/>
            <a:pathLst>
              <a:path w="5563902" h="6301385">
                <a:moveTo>
                  <a:pt x="0" y="0"/>
                </a:moveTo>
                <a:lnTo>
                  <a:pt x="5563902" y="0"/>
                </a:lnTo>
                <a:lnTo>
                  <a:pt x="5563902" y="6301386"/>
                </a:lnTo>
                <a:lnTo>
                  <a:pt x="0" y="6301386"/>
                </a:lnTo>
                <a:lnTo>
                  <a:pt x="0" y="0"/>
                </a:lnTo>
                <a:close/>
              </a:path>
            </a:pathLst>
          </a:custGeom>
          <a:blipFill>
            <a:blip r:embed="rId2"/>
            <a:stretch>
              <a:fillRect/>
            </a:stretch>
          </a:blipFill>
        </p:spPr>
      </p:sp>
      <p:sp>
        <p:nvSpPr>
          <p:cNvPr id="3" name="Freeform 3"/>
          <p:cNvSpPr/>
          <p:nvPr/>
        </p:nvSpPr>
        <p:spPr>
          <a:xfrm>
            <a:off x="1028700" y="3024764"/>
            <a:ext cx="9848839" cy="3816604"/>
          </a:xfrm>
          <a:custGeom>
            <a:avLst/>
            <a:gdLst/>
            <a:ahLst/>
            <a:cxnLst/>
            <a:rect l="l" t="t" r="r" b="b"/>
            <a:pathLst>
              <a:path w="9848839" h="3816604">
                <a:moveTo>
                  <a:pt x="0" y="0"/>
                </a:moveTo>
                <a:lnTo>
                  <a:pt x="9848839" y="0"/>
                </a:lnTo>
                <a:lnTo>
                  <a:pt x="9848839" y="3816604"/>
                </a:lnTo>
                <a:lnTo>
                  <a:pt x="0" y="3816604"/>
                </a:lnTo>
                <a:lnTo>
                  <a:pt x="0" y="0"/>
                </a:lnTo>
                <a:close/>
              </a:path>
            </a:pathLst>
          </a:custGeom>
          <a:blipFill>
            <a:blip r:embed="rId3"/>
            <a:stretch>
              <a:fillRect/>
            </a:stretch>
          </a:blipFill>
        </p:spPr>
      </p:sp>
      <p:sp>
        <p:nvSpPr>
          <p:cNvPr id="4" name="TextBox 4"/>
          <p:cNvSpPr txBox="1"/>
          <p:nvPr/>
        </p:nvSpPr>
        <p:spPr>
          <a:xfrm>
            <a:off x="1028700" y="1019175"/>
            <a:ext cx="130683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13.WHICH COUNTRIES HAVE THE HIGHEST ENERGY CONSUMPTION RELATIVE TO GDP?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484648" y="2536371"/>
            <a:ext cx="7774652" cy="5893688"/>
          </a:xfrm>
          <a:custGeom>
            <a:avLst/>
            <a:gdLst/>
            <a:ahLst/>
            <a:cxnLst/>
            <a:rect l="l" t="t" r="r" b="b"/>
            <a:pathLst>
              <a:path w="7774652" h="5893688">
                <a:moveTo>
                  <a:pt x="0" y="0"/>
                </a:moveTo>
                <a:lnTo>
                  <a:pt x="7774652" y="0"/>
                </a:lnTo>
                <a:lnTo>
                  <a:pt x="7774652" y="5893688"/>
                </a:lnTo>
                <a:lnTo>
                  <a:pt x="0" y="5893688"/>
                </a:lnTo>
                <a:lnTo>
                  <a:pt x="0" y="0"/>
                </a:lnTo>
                <a:close/>
              </a:path>
            </a:pathLst>
          </a:custGeom>
          <a:blipFill>
            <a:blip r:embed="rId2"/>
            <a:stretch>
              <a:fillRect/>
            </a:stretch>
          </a:blipFill>
        </p:spPr>
      </p:sp>
      <p:sp>
        <p:nvSpPr>
          <p:cNvPr id="3" name="Freeform 3"/>
          <p:cNvSpPr/>
          <p:nvPr/>
        </p:nvSpPr>
        <p:spPr>
          <a:xfrm>
            <a:off x="1028700" y="2570215"/>
            <a:ext cx="8115300" cy="5689298"/>
          </a:xfrm>
          <a:custGeom>
            <a:avLst/>
            <a:gdLst/>
            <a:ahLst/>
            <a:cxnLst/>
            <a:rect l="l" t="t" r="r" b="b"/>
            <a:pathLst>
              <a:path w="8115300" h="5689298">
                <a:moveTo>
                  <a:pt x="0" y="0"/>
                </a:moveTo>
                <a:lnTo>
                  <a:pt x="8115300" y="0"/>
                </a:lnTo>
                <a:lnTo>
                  <a:pt x="8115300" y="5689298"/>
                </a:lnTo>
                <a:lnTo>
                  <a:pt x="0" y="5689298"/>
                </a:lnTo>
                <a:lnTo>
                  <a:pt x="0" y="0"/>
                </a:lnTo>
                <a:close/>
              </a:path>
            </a:pathLst>
          </a:custGeom>
          <a:blipFill>
            <a:blip r:embed="rId3"/>
            <a:stretch>
              <a:fillRect/>
            </a:stretch>
          </a:blipFill>
        </p:spPr>
      </p:sp>
      <p:sp>
        <p:nvSpPr>
          <p:cNvPr id="4" name="TextBox 4"/>
          <p:cNvSpPr txBox="1"/>
          <p:nvPr/>
        </p:nvSpPr>
        <p:spPr>
          <a:xfrm>
            <a:off x="1028700" y="306658"/>
            <a:ext cx="37719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GLOBAL COMPARISONS:</a:t>
            </a:r>
          </a:p>
        </p:txBody>
      </p:sp>
      <p:sp>
        <p:nvSpPr>
          <p:cNvPr id="5" name="TextBox 5"/>
          <p:cNvSpPr txBox="1"/>
          <p:nvPr/>
        </p:nvSpPr>
        <p:spPr>
          <a:xfrm>
            <a:off x="1028700" y="1019175"/>
            <a:ext cx="151257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15. WHAT ARE THE TOP 10 COUNTRIES BY POPULATION AND HOW DO THEIR EMISSIONS COMPARE?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2584807" y="2014838"/>
            <a:ext cx="3762794" cy="6257325"/>
          </a:xfrm>
          <a:custGeom>
            <a:avLst/>
            <a:gdLst/>
            <a:ahLst/>
            <a:cxnLst/>
            <a:rect l="l" t="t" r="r" b="b"/>
            <a:pathLst>
              <a:path w="3762794" h="6257325">
                <a:moveTo>
                  <a:pt x="0" y="0"/>
                </a:moveTo>
                <a:lnTo>
                  <a:pt x="3762794" y="0"/>
                </a:lnTo>
                <a:lnTo>
                  <a:pt x="3762794" y="6257324"/>
                </a:lnTo>
                <a:lnTo>
                  <a:pt x="0" y="6257324"/>
                </a:lnTo>
                <a:lnTo>
                  <a:pt x="0" y="0"/>
                </a:lnTo>
                <a:close/>
              </a:path>
            </a:pathLst>
          </a:custGeom>
          <a:blipFill>
            <a:blip r:embed="rId2"/>
            <a:stretch>
              <a:fillRect/>
            </a:stretch>
          </a:blipFill>
        </p:spPr>
      </p:sp>
      <p:sp>
        <p:nvSpPr>
          <p:cNvPr id="3" name="Freeform 3"/>
          <p:cNvSpPr/>
          <p:nvPr/>
        </p:nvSpPr>
        <p:spPr>
          <a:xfrm>
            <a:off x="1028700" y="3920648"/>
            <a:ext cx="11301259" cy="1539797"/>
          </a:xfrm>
          <a:custGeom>
            <a:avLst/>
            <a:gdLst/>
            <a:ahLst/>
            <a:cxnLst/>
            <a:rect l="l" t="t" r="r" b="b"/>
            <a:pathLst>
              <a:path w="11301259" h="1539797">
                <a:moveTo>
                  <a:pt x="0" y="0"/>
                </a:moveTo>
                <a:lnTo>
                  <a:pt x="11301259" y="0"/>
                </a:lnTo>
                <a:lnTo>
                  <a:pt x="11301259" y="1539797"/>
                </a:lnTo>
                <a:lnTo>
                  <a:pt x="0" y="1539797"/>
                </a:lnTo>
                <a:lnTo>
                  <a:pt x="0" y="0"/>
                </a:lnTo>
                <a:close/>
              </a:path>
            </a:pathLst>
          </a:custGeom>
          <a:blipFill>
            <a:blip r:embed="rId3"/>
            <a:stretch>
              <a:fillRect/>
            </a:stretch>
          </a:blipFill>
        </p:spPr>
      </p:sp>
      <p:sp>
        <p:nvSpPr>
          <p:cNvPr id="4" name="TextBox 4"/>
          <p:cNvSpPr txBox="1"/>
          <p:nvPr/>
        </p:nvSpPr>
        <p:spPr>
          <a:xfrm>
            <a:off x="1028700" y="1019175"/>
            <a:ext cx="10096500" cy="496803"/>
          </a:xfrm>
          <a:prstGeom prst="rect">
            <a:avLst/>
          </a:prstGeom>
        </p:spPr>
        <p:txBody>
          <a:bodyPr wrap="square"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17. WHAT IS THE GLOBAL SHARE (%) OF EMISSIONS BY COUNTRY?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238302" y="3098600"/>
            <a:ext cx="7190855" cy="4089799"/>
          </a:xfrm>
          <a:custGeom>
            <a:avLst/>
            <a:gdLst/>
            <a:ahLst/>
            <a:cxnLst/>
            <a:rect l="l" t="t" r="r" b="b"/>
            <a:pathLst>
              <a:path w="7190855" h="4089799">
                <a:moveTo>
                  <a:pt x="0" y="0"/>
                </a:moveTo>
                <a:lnTo>
                  <a:pt x="7190856" y="0"/>
                </a:lnTo>
                <a:lnTo>
                  <a:pt x="7190856" y="4089800"/>
                </a:lnTo>
                <a:lnTo>
                  <a:pt x="0" y="4089800"/>
                </a:lnTo>
                <a:lnTo>
                  <a:pt x="0" y="0"/>
                </a:lnTo>
                <a:close/>
              </a:path>
            </a:pathLst>
          </a:custGeom>
          <a:blipFill>
            <a:blip r:embed="rId2"/>
            <a:stretch>
              <a:fillRect/>
            </a:stretch>
          </a:blipFill>
        </p:spPr>
      </p:sp>
      <p:sp>
        <p:nvSpPr>
          <p:cNvPr id="3" name="Freeform 3"/>
          <p:cNvSpPr/>
          <p:nvPr/>
        </p:nvSpPr>
        <p:spPr>
          <a:xfrm>
            <a:off x="1028700" y="2029432"/>
            <a:ext cx="7743902" cy="7228868"/>
          </a:xfrm>
          <a:custGeom>
            <a:avLst/>
            <a:gdLst/>
            <a:ahLst/>
            <a:cxnLst/>
            <a:rect l="l" t="t" r="r" b="b"/>
            <a:pathLst>
              <a:path w="7743902" h="7228868">
                <a:moveTo>
                  <a:pt x="0" y="0"/>
                </a:moveTo>
                <a:lnTo>
                  <a:pt x="7743902" y="0"/>
                </a:lnTo>
                <a:lnTo>
                  <a:pt x="7743902" y="7228868"/>
                </a:lnTo>
                <a:lnTo>
                  <a:pt x="0" y="7228868"/>
                </a:lnTo>
                <a:lnTo>
                  <a:pt x="0" y="0"/>
                </a:lnTo>
                <a:close/>
              </a:path>
            </a:pathLst>
          </a:custGeom>
          <a:blipFill>
            <a:blip r:embed="rId3"/>
            <a:stretch>
              <a:fillRect/>
            </a:stretch>
          </a:blipFill>
        </p:spPr>
      </p:sp>
      <p:sp>
        <p:nvSpPr>
          <p:cNvPr id="4" name="TextBox 4"/>
          <p:cNvSpPr txBox="1"/>
          <p:nvPr/>
        </p:nvSpPr>
        <p:spPr>
          <a:xfrm>
            <a:off x="1028700" y="1019175"/>
            <a:ext cx="12163583"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18. WHAT IS THE GLOBAL AVERAGE GDP, EMISSION, AND POPULATION BY YEAR?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46604" y="781291"/>
            <a:ext cx="14735302" cy="9198834"/>
          </a:xfrm>
          <a:custGeom>
            <a:avLst/>
            <a:gdLst/>
            <a:ahLst/>
            <a:cxnLst/>
            <a:rect l="l" t="t" r="r" b="b"/>
            <a:pathLst>
              <a:path w="14735302" h="9198834">
                <a:moveTo>
                  <a:pt x="0" y="0"/>
                </a:moveTo>
                <a:lnTo>
                  <a:pt x="14735302" y="0"/>
                </a:lnTo>
                <a:lnTo>
                  <a:pt x="14735302" y="9198834"/>
                </a:lnTo>
                <a:lnTo>
                  <a:pt x="0" y="91988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67207" y="2527710"/>
            <a:ext cx="14894097" cy="6277629"/>
          </a:xfrm>
          <a:prstGeom prst="rect">
            <a:avLst/>
          </a:prstGeom>
        </p:spPr>
        <p:txBody>
          <a:bodyPr lIns="0" tIns="0" rIns="0" bIns="0" rtlCol="0" anchor="t">
            <a:spAutoFit/>
          </a:bodyPr>
          <a:lstStyle/>
          <a:p>
            <a:pPr marL="769099" lvl="1" indent="-384549" algn="just">
              <a:lnSpc>
                <a:spcPts val="4987"/>
              </a:lnSpc>
              <a:buFont typeface="Arial"/>
              <a:buChar char="•"/>
            </a:pPr>
            <a:r>
              <a:rPr lang="en-US" sz="3562">
                <a:solidFill>
                  <a:srgbClr val="000000"/>
                </a:solidFill>
                <a:latin typeface="Dynapuff SemiCondensed"/>
                <a:ea typeface="Dynapuff SemiCondensed"/>
                <a:cs typeface="Dynapuff SemiCondensed"/>
                <a:sym typeface="Dynapuff SemiCondensed"/>
              </a:rPr>
              <a:t>Top Emitters Lead Emissions: Countries like China, the USA, and India have the highest total emissions due to large populations and heavy industrial energy use.</a:t>
            </a:r>
          </a:p>
          <a:p>
            <a:pPr marL="769099" lvl="1" indent="-384549" algn="just">
              <a:lnSpc>
                <a:spcPts val="4987"/>
              </a:lnSpc>
              <a:buFont typeface="Arial"/>
              <a:buChar char="•"/>
            </a:pPr>
            <a:r>
              <a:rPr lang="en-US" sz="3562">
                <a:solidFill>
                  <a:srgbClr val="000000"/>
                </a:solidFill>
                <a:latin typeface="Dynapuff SemiCondensed"/>
                <a:ea typeface="Dynapuff SemiCondensed"/>
                <a:cs typeface="Dynapuff SemiCondensed"/>
                <a:sym typeface="Dynapuff SemiCondensed"/>
              </a:rPr>
              <a:t>Fossil Fuels Drive Emissions: Coal and oil remain the main sources of global emissions, emphasizing the need for cleaner energy alternatives.</a:t>
            </a:r>
          </a:p>
          <a:p>
            <a:pPr marL="769099" lvl="1" indent="-384549" algn="just">
              <a:lnSpc>
                <a:spcPts val="4987"/>
              </a:lnSpc>
              <a:buFont typeface="Arial"/>
              <a:buChar char="•"/>
            </a:pPr>
            <a:r>
              <a:rPr lang="en-US" sz="3562">
                <a:solidFill>
                  <a:srgbClr val="000000"/>
                </a:solidFill>
                <a:latin typeface="Dynapuff SemiCondensed"/>
                <a:ea typeface="Dynapuff SemiCondensed"/>
                <a:cs typeface="Dynapuff SemiCondensed"/>
                <a:sym typeface="Dynapuff SemiCondensed"/>
              </a:rPr>
              <a:t>Per Capita Emission Variations: While some populous countries have low per capita emissions, developed nations often have higher per capita rates, though many have reduced these over the last decade.</a:t>
            </a:r>
          </a:p>
          <a:p>
            <a:pPr algn="just">
              <a:lnSpc>
                <a:spcPts val="4987"/>
              </a:lnSpc>
            </a:pPr>
            <a:endParaRPr lang="en-US" sz="3562">
              <a:solidFill>
                <a:srgbClr val="000000"/>
              </a:solidFill>
              <a:latin typeface="Dynapuff SemiCondensed"/>
              <a:ea typeface="Dynapuff SemiCondensed"/>
              <a:cs typeface="Dynapuff SemiCondensed"/>
              <a:sym typeface="Dynapuff SemiCondensed"/>
            </a:endParaRPr>
          </a:p>
        </p:txBody>
      </p:sp>
      <p:sp>
        <p:nvSpPr>
          <p:cNvPr id="6" name="TextBox 6"/>
          <p:cNvSpPr txBox="1"/>
          <p:nvPr/>
        </p:nvSpPr>
        <p:spPr>
          <a:xfrm>
            <a:off x="5739083" y="1249930"/>
            <a:ext cx="7350343" cy="1000169"/>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000000"/>
                </a:solidFill>
                <a:latin typeface="Dynapuff Condensed"/>
                <a:ea typeface="Dynapuff Condensed"/>
                <a:cs typeface="Dynapuff Condensed"/>
                <a:sym typeface="Dynapuff Condensed"/>
              </a:rPr>
              <a:t>CONCLUSION</a:t>
            </a:r>
          </a:p>
        </p:txBody>
      </p:sp>
      <p:sp>
        <p:nvSpPr>
          <p:cNvPr id="7" name="Freeform 7"/>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95043" y="230357"/>
            <a:ext cx="15332380" cy="9571573"/>
          </a:xfrm>
          <a:custGeom>
            <a:avLst/>
            <a:gdLst/>
            <a:ahLst/>
            <a:cxnLst/>
            <a:rect l="l" t="t" r="r" b="b"/>
            <a:pathLst>
              <a:path w="15332380" h="9571573">
                <a:moveTo>
                  <a:pt x="0" y="0"/>
                </a:moveTo>
                <a:lnTo>
                  <a:pt x="15332380" y="0"/>
                </a:lnTo>
                <a:lnTo>
                  <a:pt x="15332380" y="9571573"/>
                </a:lnTo>
                <a:lnTo>
                  <a:pt x="0" y="95715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180464" y="2244105"/>
            <a:ext cx="14467583" cy="5732114"/>
          </a:xfrm>
          <a:prstGeom prst="rect">
            <a:avLst/>
          </a:prstGeom>
        </p:spPr>
        <p:txBody>
          <a:bodyPr lIns="0" tIns="0" rIns="0" bIns="0" rtlCol="0" anchor="t">
            <a:spAutoFit/>
          </a:bodyPr>
          <a:lstStyle/>
          <a:p>
            <a:pPr marL="701548" lvl="1" indent="-350774" algn="just">
              <a:lnSpc>
                <a:spcPts val="4549"/>
              </a:lnSpc>
              <a:buFont typeface="Arial"/>
              <a:buChar char="•"/>
            </a:pPr>
            <a:r>
              <a:rPr lang="en-US" sz="3249">
                <a:solidFill>
                  <a:srgbClr val="000000"/>
                </a:solidFill>
                <a:latin typeface="Dynapuff SemiCondensed"/>
                <a:ea typeface="Dynapuff SemiCondensed"/>
                <a:cs typeface="Dynapuff SemiCondensed"/>
                <a:sym typeface="Dynapuff SemiCondensed"/>
              </a:rPr>
              <a:t>Production vs. Consumption Dynamics: Some countries produce and consume large amounts of energy, whereas others rely on imports to meet their consumption needs.</a:t>
            </a:r>
          </a:p>
          <a:p>
            <a:pPr marL="701548" lvl="1" indent="-350774" algn="just">
              <a:lnSpc>
                <a:spcPts val="4549"/>
              </a:lnSpc>
              <a:buFont typeface="Arial"/>
              <a:buChar char="•"/>
            </a:pPr>
            <a:r>
              <a:rPr lang="en-US" sz="3249">
                <a:solidFill>
                  <a:srgbClr val="000000"/>
                </a:solidFill>
                <a:latin typeface="Dynapuff SemiCondensed"/>
                <a:ea typeface="Dynapuff SemiCondensed"/>
                <a:cs typeface="Dynapuff SemiCondensed"/>
                <a:sym typeface="Dynapuff SemiCondensed"/>
              </a:rPr>
              <a:t>Energy Efficiency Differences: Lower emission-to-GDP and consumption-to-GDP ratios indicate better energy efficiency, often linked to cleaner policies and technologies.</a:t>
            </a:r>
          </a:p>
          <a:p>
            <a:pPr marL="701548" lvl="1" indent="-350774" algn="just">
              <a:lnSpc>
                <a:spcPts val="4549"/>
              </a:lnSpc>
              <a:buFont typeface="Arial"/>
              <a:buChar char="•"/>
            </a:pPr>
            <a:r>
              <a:rPr lang="en-US" sz="3249">
                <a:solidFill>
                  <a:srgbClr val="000000"/>
                </a:solidFill>
                <a:latin typeface="Dynapuff SemiCondensed"/>
                <a:ea typeface="Dynapuff SemiCondensed"/>
                <a:cs typeface="Dynapuff SemiCondensed"/>
                <a:sym typeface="Dynapuff SemiCondensed"/>
              </a:rPr>
              <a:t>Population and Emission Trends: Emissions typically increase with population growth, but investment in clean energy has allowed some countries to reduce emissions despite rising populations.</a:t>
            </a:r>
          </a:p>
          <a:p>
            <a:pPr algn="just">
              <a:lnSpc>
                <a:spcPts val="4549"/>
              </a:lnSpc>
            </a:pPr>
            <a:endParaRPr lang="en-US" sz="3249">
              <a:solidFill>
                <a:srgbClr val="000000"/>
              </a:solidFill>
              <a:latin typeface="Dynapuff SemiCondensed"/>
              <a:ea typeface="Dynapuff SemiCondensed"/>
              <a:cs typeface="Dynapuff SemiCondensed"/>
              <a:sym typeface="Dynapuff SemiCondensed"/>
            </a:endParaRPr>
          </a:p>
        </p:txBody>
      </p:sp>
      <p:sp>
        <p:nvSpPr>
          <p:cNvPr id="6" name="Freeform 6"/>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5073816" y="3975664"/>
            <a:ext cx="8688208" cy="3601917"/>
          </a:xfrm>
          <a:prstGeom prst="rect">
            <a:avLst/>
          </a:prstGeom>
        </p:spPr>
        <p:txBody>
          <a:bodyPr lIns="0" tIns="0" rIns="0" bIns="0" rtlCol="0" anchor="t">
            <a:spAutoFit/>
          </a:bodyPr>
          <a:lstStyle/>
          <a:p>
            <a:pPr marL="0" lvl="0" indent="0" algn="ctr">
              <a:lnSpc>
                <a:spcPts val="13373"/>
              </a:lnSpc>
            </a:pPr>
            <a:r>
              <a:rPr lang="en-US" sz="16716" spc="501">
                <a:solidFill>
                  <a:srgbClr val="000000"/>
                </a:solidFill>
                <a:latin typeface="Dynapuff Condensed"/>
                <a:ea typeface="Dynapuff Condensed"/>
                <a:cs typeface="Dynapuff Condensed"/>
                <a:sym typeface="Dynapuff Condensed"/>
              </a:rPr>
              <a:t>THANK YOU</a:t>
            </a:r>
          </a:p>
        </p:txBody>
      </p:sp>
      <p:sp>
        <p:nvSpPr>
          <p:cNvPr id="3" name="Freeform 3"/>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14173200" y="6287097"/>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4302728" y="3093960"/>
            <a:ext cx="898554" cy="895287"/>
          </a:xfrm>
          <a:custGeom>
            <a:avLst/>
            <a:gdLst/>
            <a:ahLst/>
            <a:cxnLst/>
            <a:rect l="l" t="t" r="r" b="b"/>
            <a:pathLst>
              <a:path w="898554" h="895287">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961724" y="3074910"/>
            <a:ext cx="898554" cy="895287"/>
          </a:xfrm>
          <a:custGeom>
            <a:avLst/>
            <a:gdLst/>
            <a:ahLst/>
            <a:cxnLst/>
            <a:rect l="l" t="t" r="r" b="b"/>
            <a:pathLst>
              <a:path w="898554" h="895287">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086718" y="3093960"/>
            <a:ext cx="898554" cy="895287"/>
          </a:xfrm>
          <a:custGeom>
            <a:avLst/>
            <a:gdLst/>
            <a:ahLst/>
            <a:cxnLst/>
            <a:rect l="l" t="t" r="r" b="b"/>
            <a:pathLst>
              <a:path w="898554" h="895287">
                <a:moveTo>
                  <a:pt x="0" y="0"/>
                </a:moveTo>
                <a:lnTo>
                  <a:pt x="898554" y="0"/>
                </a:lnTo>
                <a:lnTo>
                  <a:pt x="898554" y="895287"/>
                </a:lnTo>
                <a:lnTo>
                  <a:pt x="0" y="89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flipV="1">
            <a:off x="5201282" y="3522554"/>
            <a:ext cx="3760442" cy="19050"/>
          </a:xfrm>
          <a:prstGeom prst="line">
            <a:avLst/>
          </a:prstGeom>
          <a:ln w="38100" cap="flat">
            <a:solidFill>
              <a:srgbClr val="000000"/>
            </a:solidFill>
            <a:prstDash val="solid"/>
            <a:headEnd type="none" w="sm" len="sm"/>
            <a:tailEnd type="none" w="sm" len="sm"/>
          </a:ln>
        </p:spPr>
      </p:sp>
      <p:sp>
        <p:nvSpPr>
          <p:cNvPr id="6" name="AutoShape 6"/>
          <p:cNvSpPr/>
          <p:nvPr/>
        </p:nvSpPr>
        <p:spPr>
          <a:xfrm>
            <a:off x="9860278" y="3524882"/>
            <a:ext cx="3226440" cy="16722"/>
          </a:xfrm>
          <a:prstGeom prst="line">
            <a:avLst/>
          </a:prstGeom>
          <a:ln w="38100" cap="flat">
            <a:solidFill>
              <a:srgbClr val="000000"/>
            </a:solidFill>
            <a:prstDash val="solid"/>
            <a:headEnd type="none" w="sm" len="sm"/>
            <a:tailEnd type="none" w="sm" len="sm"/>
          </a:ln>
        </p:spPr>
      </p:sp>
      <p:sp>
        <p:nvSpPr>
          <p:cNvPr id="7" name="TextBox 7"/>
          <p:cNvSpPr txBox="1"/>
          <p:nvPr/>
        </p:nvSpPr>
        <p:spPr>
          <a:xfrm>
            <a:off x="6180962" y="1720805"/>
            <a:ext cx="5926076" cy="953168"/>
          </a:xfrm>
          <a:prstGeom prst="rect">
            <a:avLst/>
          </a:prstGeom>
        </p:spPr>
        <p:txBody>
          <a:bodyPr lIns="0" tIns="0" rIns="0" bIns="0" rtlCol="0" anchor="t">
            <a:spAutoFit/>
          </a:bodyPr>
          <a:lstStyle/>
          <a:p>
            <a:pPr marL="0" lvl="0" indent="0" algn="ctr">
              <a:lnSpc>
                <a:spcPts val="7437"/>
              </a:lnSpc>
              <a:spcBef>
                <a:spcPct val="0"/>
              </a:spcBef>
            </a:pPr>
            <a:r>
              <a:rPr lang="en-US" sz="6197" b="1" u="none">
                <a:solidFill>
                  <a:srgbClr val="000000"/>
                </a:solidFill>
                <a:latin typeface="Dynapuff Condensed Bold"/>
                <a:ea typeface="Dynapuff Condensed Bold"/>
                <a:cs typeface="Dynapuff Condensed Bold"/>
                <a:sym typeface="Dynapuff Condensed Bold"/>
              </a:rPr>
              <a:t>PROCESS</a:t>
            </a:r>
          </a:p>
        </p:txBody>
      </p:sp>
      <p:sp>
        <p:nvSpPr>
          <p:cNvPr id="8" name="Freeform 8"/>
          <p:cNvSpPr/>
          <p:nvPr/>
        </p:nvSpPr>
        <p:spPr>
          <a:xfrm rot="1175679">
            <a:off x="11472873" y="4212212"/>
            <a:ext cx="4788249" cy="4568867"/>
          </a:xfrm>
          <a:custGeom>
            <a:avLst/>
            <a:gdLst/>
            <a:ahLst/>
            <a:cxnLst/>
            <a:rect l="l" t="t" r="r" b="b"/>
            <a:pathLst>
              <a:path w="4788249" h="4568867">
                <a:moveTo>
                  <a:pt x="0" y="0"/>
                </a:moveTo>
                <a:lnTo>
                  <a:pt x="4788250" y="0"/>
                </a:lnTo>
                <a:lnTo>
                  <a:pt x="4788250" y="4568867"/>
                </a:lnTo>
                <a:lnTo>
                  <a:pt x="0" y="456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175679">
            <a:off x="6631601" y="4212212"/>
            <a:ext cx="4788249" cy="4568867"/>
          </a:xfrm>
          <a:custGeom>
            <a:avLst/>
            <a:gdLst/>
            <a:ahLst/>
            <a:cxnLst/>
            <a:rect l="l" t="t" r="r" b="b"/>
            <a:pathLst>
              <a:path w="4788249" h="4568867">
                <a:moveTo>
                  <a:pt x="0" y="0"/>
                </a:moveTo>
                <a:lnTo>
                  <a:pt x="4788249" y="0"/>
                </a:lnTo>
                <a:lnTo>
                  <a:pt x="4788249" y="4568867"/>
                </a:lnTo>
                <a:lnTo>
                  <a:pt x="0" y="456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175679">
            <a:off x="1790329" y="4212212"/>
            <a:ext cx="4788249" cy="4568867"/>
          </a:xfrm>
          <a:custGeom>
            <a:avLst/>
            <a:gdLst/>
            <a:ahLst/>
            <a:cxnLst/>
            <a:rect l="l" t="t" r="r" b="b"/>
            <a:pathLst>
              <a:path w="4788249" h="4568867">
                <a:moveTo>
                  <a:pt x="0" y="0"/>
                </a:moveTo>
                <a:lnTo>
                  <a:pt x="4788249" y="0"/>
                </a:lnTo>
                <a:lnTo>
                  <a:pt x="4788249" y="4568867"/>
                </a:lnTo>
                <a:lnTo>
                  <a:pt x="0" y="456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2210385" y="5095875"/>
            <a:ext cx="3391586" cy="3152416"/>
          </a:xfrm>
          <a:prstGeom prst="rect">
            <a:avLst/>
          </a:prstGeom>
        </p:spPr>
        <p:txBody>
          <a:bodyPr lIns="0" tIns="0" rIns="0" bIns="0" rtlCol="0" anchor="t">
            <a:spAutoFit/>
          </a:bodyPr>
          <a:lstStyle/>
          <a:p>
            <a:pPr algn="l">
              <a:lnSpc>
                <a:spcPts val="3583"/>
              </a:lnSpc>
            </a:pPr>
            <a:r>
              <a:rPr lang="en-US" sz="2559">
                <a:solidFill>
                  <a:srgbClr val="000000"/>
                </a:solidFill>
                <a:latin typeface="Dynapuff SemiCondensed"/>
                <a:ea typeface="Dynapuff SemiCondensed"/>
                <a:cs typeface="Dynapuff SemiCondensed"/>
                <a:sym typeface="Dynapuff SemiCondensed"/>
              </a:rPr>
              <a:t>Conclusion &amp; Recommendations</a:t>
            </a:r>
          </a:p>
          <a:p>
            <a:pPr marL="552687" lvl="1" indent="-276344" algn="l">
              <a:lnSpc>
                <a:spcPts val="3583"/>
              </a:lnSpc>
              <a:buFont typeface="Arial"/>
              <a:buChar char="•"/>
            </a:pPr>
            <a:r>
              <a:rPr lang="en-US" sz="2559">
                <a:solidFill>
                  <a:srgbClr val="000000"/>
                </a:solidFill>
                <a:latin typeface="Dynapuff SemiCondensed"/>
                <a:ea typeface="Dynapuff SemiCondensed"/>
                <a:cs typeface="Dynapuff SemiCondensed"/>
                <a:sym typeface="Dynapuff SemiCondensed"/>
              </a:rPr>
              <a:t>Key Findings from Analysis</a:t>
            </a:r>
          </a:p>
          <a:p>
            <a:pPr marL="552687" lvl="1" indent="-276344" algn="l">
              <a:lnSpc>
                <a:spcPts val="3583"/>
              </a:lnSpc>
              <a:buFont typeface="Arial"/>
              <a:buChar char="•"/>
            </a:pPr>
            <a:r>
              <a:rPr lang="en-US" sz="2559">
                <a:solidFill>
                  <a:srgbClr val="000000"/>
                </a:solidFill>
                <a:latin typeface="Dynapuff SemiCondensed"/>
                <a:ea typeface="Dynapuff SemiCondensed"/>
                <a:cs typeface="Dynapuff SemiCondensed"/>
                <a:sym typeface="Dynapuff SemiCondensed"/>
              </a:rPr>
              <a:t>Recommendations Based on Results</a:t>
            </a:r>
          </a:p>
          <a:p>
            <a:pPr algn="l">
              <a:lnSpc>
                <a:spcPts val="3583"/>
              </a:lnSpc>
            </a:pPr>
            <a:endParaRPr lang="en-US" sz="2559">
              <a:solidFill>
                <a:srgbClr val="000000"/>
              </a:solidFill>
              <a:latin typeface="Dynapuff SemiCondensed"/>
              <a:ea typeface="Dynapuff SemiCondensed"/>
              <a:cs typeface="Dynapuff SemiCondensed"/>
              <a:sym typeface="Dynapuff SemiCondensed"/>
            </a:endParaRPr>
          </a:p>
        </p:txBody>
      </p:sp>
      <p:sp>
        <p:nvSpPr>
          <p:cNvPr id="12" name="TextBox 12"/>
          <p:cNvSpPr txBox="1"/>
          <p:nvPr/>
        </p:nvSpPr>
        <p:spPr>
          <a:xfrm>
            <a:off x="7097198" y="5048246"/>
            <a:ext cx="3748206" cy="3078621"/>
          </a:xfrm>
          <a:prstGeom prst="rect">
            <a:avLst/>
          </a:prstGeom>
        </p:spPr>
        <p:txBody>
          <a:bodyPr lIns="0" tIns="0" rIns="0" bIns="0" rtlCol="0" anchor="t">
            <a:spAutoFit/>
          </a:bodyPr>
          <a:lstStyle/>
          <a:p>
            <a:pPr algn="l">
              <a:lnSpc>
                <a:spcPts val="3062"/>
              </a:lnSpc>
            </a:pPr>
            <a:r>
              <a:rPr lang="en-US" sz="2187">
                <a:solidFill>
                  <a:srgbClr val="000000"/>
                </a:solidFill>
                <a:latin typeface="Dynapuff SemiCondensed"/>
                <a:ea typeface="Dynapuff SemiCondensed"/>
                <a:cs typeface="Dynapuff SemiCondensed"/>
                <a:sym typeface="Dynapuff SemiCondensed"/>
              </a:rPr>
              <a:t>Data Analysis &amp; Key Questions</a:t>
            </a:r>
          </a:p>
          <a:p>
            <a:pPr marL="472354" lvl="1" indent="-236177" algn="l">
              <a:lnSpc>
                <a:spcPts val="3062"/>
              </a:lnSpc>
              <a:buFont typeface="Arial"/>
              <a:buChar char="•"/>
            </a:pPr>
            <a:r>
              <a:rPr lang="en-US" sz="2187">
                <a:solidFill>
                  <a:srgbClr val="000000"/>
                </a:solidFill>
                <a:latin typeface="Dynapuff SemiCondensed"/>
                <a:ea typeface="Dynapuff SemiCondensed"/>
                <a:cs typeface="Dynapuff SemiCondensed"/>
                <a:sym typeface="Dynapuff SemiCondensed"/>
              </a:rPr>
              <a:t>Analysis on Production, Consumption, Emission, and GDP</a:t>
            </a:r>
          </a:p>
          <a:p>
            <a:pPr marL="472354" lvl="1" indent="-236177" algn="l">
              <a:lnSpc>
                <a:spcPts val="3062"/>
              </a:lnSpc>
              <a:buFont typeface="Arial"/>
              <a:buChar char="•"/>
            </a:pPr>
            <a:r>
              <a:rPr lang="en-US" sz="2187">
                <a:solidFill>
                  <a:srgbClr val="000000"/>
                </a:solidFill>
                <a:latin typeface="Dynapuff SemiCondensed"/>
                <a:ea typeface="Dynapuff SemiCondensed"/>
                <a:cs typeface="Dynapuff SemiCondensed"/>
                <a:sym typeface="Dynapuff SemiCondensed"/>
              </a:rPr>
              <a:t>SQL Query Results with Screenshots/Summaries</a:t>
            </a:r>
          </a:p>
          <a:p>
            <a:pPr algn="l">
              <a:lnSpc>
                <a:spcPts val="3062"/>
              </a:lnSpc>
            </a:pPr>
            <a:endParaRPr lang="en-US" sz="2187">
              <a:solidFill>
                <a:srgbClr val="000000"/>
              </a:solidFill>
              <a:latin typeface="Dynapuff SemiCondensed"/>
              <a:ea typeface="Dynapuff SemiCondensed"/>
              <a:cs typeface="Dynapuff SemiCondensed"/>
              <a:sym typeface="Dynapuff SemiCondensed"/>
            </a:endParaRPr>
          </a:p>
        </p:txBody>
      </p:sp>
      <p:sp>
        <p:nvSpPr>
          <p:cNvPr id="13" name="TextBox 13"/>
          <p:cNvSpPr txBox="1"/>
          <p:nvPr/>
        </p:nvSpPr>
        <p:spPr>
          <a:xfrm>
            <a:off x="2303507" y="5038721"/>
            <a:ext cx="3619563" cy="3337560"/>
          </a:xfrm>
          <a:prstGeom prst="rect">
            <a:avLst/>
          </a:prstGeom>
        </p:spPr>
        <p:txBody>
          <a:bodyPr lIns="0" tIns="0" rIns="0" bIns="0" rtlCol="0" anchor="t">
            <a:spAutoFit/>
          </a:bodyPr>
          <a:lstStyle/>
          <a:p>
            <a:pPr algn="l">
              <a:lnSpc>
                <a:spcPts val="2940"/>
              </a:lnSpc>
            </a:pPr>
            <a:r>
              <a:rPr lang="en-US" sz="2100">
                <a:solidFill>
                  <a:srgbClr val="000000"/>
                </a:solidFill>
                <a:latin typeface="Dynapuff SemiCondensed"/>
                <a:ea typeface="Dynapuff SemiCondensed"/>
                <a:cs typeface="Dynapuff SemiCondensed"/>
                <a:sym typeface="Dynapuff SemiCondensed"/>
              </a:rPr>
              <a:t>Introduction &amp; Data Structure</a:t>
            </a:r>
          </a:p>
          <a:p>
            <a:pPr marL="453392" lvl="1" indent="-226696" algn="l">
              <a:lnSpc>
                <a:spcPts val="2940"/>
              </a:lnSpc>
              <a:buFont typeface="Arial"/>
              <a:buChar char="•"/>
            </a:pPr>
            <a:r>
              <a:rPr lang="en-US" sz="2100">
                <a:solidFill>
                  <a:srgbClr val="000000"/>
                </a:solidFill>
                <a:latin typeface="Dynapuff SemiCondensed"/>
                <a:ea typeface="Dynapuff SemiCondensed"/>
                <a:cs typeface="Dynapuff SemiCondensed"/>
                <a:sym typeface="Dynapuff SemiCondensed"/>
              </a:rPr>
              <a:t>What is Energy and its Sources</a:t>
            </a:r>
          </a:p>
          <a:p>
            <a:pPr marL="453392" lvl="1" indent="-226696" algn="l">
              <a:lnSpc>
                <a:spcPts val="2940"/>
              </a:lnSpc>
              <a:buFont typeface="Arial"/>
              <a:buChar char="•"/>
            </a:pPr>
            <a:r>
              <a:rPr lang="en-US" sz="2100">
                <a:solidFill>
                  <a:srgbClr val="000000"/>
                </a:solidFill>
                <a:latin typeface="Dynapuff SemiCondensed"/>
                <a:ea typeface="Dynapuff SemiCondensed"/>
                <a:cs typeface="Dynapuff SemiCondensed"/>
                <a:sym typeface="Dynapuff SemiCondensed"/>
              </a:rPr>
              <a:t>Project Objective / Problem Statement</a:t>
            </a:r>
          </a:p>
          <a:p>
            <a:pPr marL="453392" lvl="1" indent="-226696" algn="l">
              <a:lnSpc>
                <a:spcPts val="2940"/>
              </a:lnSpc>
              <a:buFont typeface="Arial"/>
              <a:buChar char="•"/>
            </a:pPr>
            <a:r>
              <a:rPr lang="en-US" sz="2100">
                <a:solidFill>
                  <a:srgbClr val="000000"/>
                </a:solidFill>
                <a:latin typeface="Dynapuff SemiCondensed"/>
                <a:ea typeface="Dynapuff SemiCondensed"/>
                <a:cs typeface="Dynapuff SemiCondensed"/>
                <a:sym typeface="Dynapuff SemiCondensed"/>
              </a:rPr>
              <a:t>Tables Overview and ER Diagram Explanation</a:t>
            </a:r>
          </a:p>
          <a:p>
            <a:pPr algn="l">
              <a:lnSpc>
                <a:spcPts val="2940"/>
              </a:lnSpc>
            </a:pPr>
            <a:endParaRPr lang="en-US" sz="2100">
              <a:solidFill>
                <a:srgbClr val="000000"/>
              </a:solidFill>
              <a:latin typeface="Dynapuff SemiCondensed"/>
              <a:ea typeface="Dynapuff SemiCondensed"/>
              <a:cs typeface="Dynapuff SemiCondensed"/>
              <a:sym typeface="Dynapuff SemiCondensed"/>
            </a:endParaRPr>
          </a:p>
        </p:txBody>
      </p:sp>
      <p:sp>
        <p:nvSpPr>
          <p:cNvPr id="14" name="Freeform 14"/>
          <p:cNvSpPr/>
          <p:nvPr/>
        </p:nvSpPr>
        <p:spPr>
          <a:xfrm flipV="1">
            <a:off x="-250222" y="-103861"/>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839555" y="3162300"/>
            <a:ext cx="12608891" cy="6026151"/>
          </a:xfrm>
          <a:prstGeom prst="rect">
            <a:avLst/>
          </a:prstGeom>
        </p:spPr>
        <p:txBody>
          <a:bodyPr lIns="0" tIns="0" rIns="0" bIns="0" rtlCol="0" anchor="t">
            <a:spAutoFit/>
          </a:bodyPr>
          <a:lstStyle/>
          <a:p>
            <a:pPr algn="just">
              <a:lnSpc>
                <a:spcPts val="4759"/>
              </a:lnSpc>
            </a:pPr>
            <a:r>
              <a:rPr lang="en-US" sz="3399">
                <a:solidFill>
                  <a:srgbClr val="000000"/>
                </a:solidFill>
                <a:latin typeface="Dynapuff Condensed"/>
                <a:ea typeface="Dynapuff Condensed"/>
                <a:cs typeface="Dynapuff Condensed"/>
                <a:sym typeface="Dynapuff Condensed"/>
              </a:rPr>
              <a:t>Energy is the capacity to do work and exists in forms like heat, light, potential, and kinetic energy. It powers homes, transport, and industries. Energy sources are classified into renewable and non-renewable. Renewable sources—like solar, wind, hydropower, biomass, and geothermal—are sustainable and eco-friendly. Non-renewable sources—such as coal, oil, gas, and nuclear—are limited and harmful to the environment. Understanding these sources is vital for meeting growing energy needs while promoting sustainability and encouraging a shift to cleaner, greener alternatives.</a:t>
            </a:r>
          </a:p>
          <a:p>
            <a:pPr algn="just">
              <a:lnSpc>
                <a:spcPts val="5039"/>
              </a:lnSpc>
            </a:pPr>
            <a:endParaRPr lang="en-US" sz="3399">
              <a:solidFill>
                <a:srgbClr val="000000"/>
              </a:solidFill>
              <a:latin typeface="Dynapuff Condensed"/>
              <a:ea typeface="Dynapuff Condensed"/>
              <a:cs typeface="Dynapuff Condensed"/>
              <a:sym typeface="Dynapuff Condensed"/>
            </a:endParaRPr>
          </a:p>
        </p:txBody>
      </p:sp>
      <p:sp>
        <p:nvSpPr>
          <p:cNvPr id="8" name="TextBox 8"/>
          <p:cNvSpPr txBox="1"/>
          <p:nvPr/>
        </p:nvSpPr>
        <p:spPr>
          <a:xfrm>
            <a:off x="4924696" y="2127978"/>
            <a:ext cx="8438608" cy="770785"/>
          </a:xfrm>
          <a:prstGeom prst="rect">
            <a:avLst/>
          </a:prstGeom>
        </p:spPr>
        <p:txBody>
          <a:bodyPr lIns="0" tIns="0" rIns="0" bIns="0" rtlCol="0" anchor="t">
            <a:spAutoFit/>
          </a:bodyPr>
          <a:lstStyle/>
          <a:p>
            <a:pPr algn="ctr">
              <a:lnSpc>
                <a:spcPts val="5521"/>
              </a:lnSpc>
            </a:pPr>
            <a:r>
              <a:rPr lang="en-US" sz="6346" spc="63">
                <a:solidFill>
                  <a:srgbClr val="000000"/>
                </a:solidFill>
                <a:latin typeface="Dynapuff Condensed"/>
                <a:ea typeface="Dynapuff Condensed"/>
                <a:cs typeface="Dynapuff Condensed"/>
                <a:sym typeface="Dynapuff Condense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rot="1175679">
            <a:off x="1960668" y="2066064"/>
            <a:ext cx="7406947" cy="7067584"/>
          </a:xfrm>
          <a:custGeom>
            <a:avLst/>
            <a:gdLst/>
            <a:ahLst/>
            <a:cxnLst/>
            <a:rect l="l" t="t" r="r" b="b"/>
            <a:pathLst>
              <a:path w="7406947" h="7067584">
                <a:moveTo>
                  <a:pt x="0" y="0"/>
                </a:moveTo>
                <a:lnTo>
                  <a:pt x="7406947" y="0"/>
                </a:lnTo>
                <a:lnTo>
                  <a:pt x="7406947" y="7067585"/>
                </a:lnTo>
                <a:lnTo>
                  <a:pt x="0" y="7067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75679">
            <a:off x="9511488" y="1975246"/>
            <a:ext cx="7489943" cy="7146778"/>
          </a:xfrm>
          <a:custGeom>
            <a:avLst/>
            <a:gdLst/>
            <a:ahLst/>
            <a:cxnLst/>
            <a:rect l="l" t="t" r="r" b="b"/>
            <a:pathLst>
              <a:path w="7489943" h="7146778">
                <a:moveTo>
                  <a:pt x="0" y="0"/>
                </a:moveTo>
                <a:lnTo>
                  <a:pt x="7489943" y="0"/>
                </a:lnTo>
                <a:lnTo>
                  <a:pt x="7489943" y="7146779"/>
                </a:lnTo>
                <a:lnTo>
                  <a:pt x="0" y="71467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944461" y="1135808"/>
            <a:ext cx="10399079" cy="921592"/>
          </a:xfrm>
          <a:prstGeom prst="rect">
            <a:avLst/>
          </a:prstGeom>
        </p:spPr>
        <p:txBody>
          <a:bodyPr lIns="0" tIns="0" rIns="0" bIns="0" rtlCol="0" anchor="t">
            <a:spAutoFit/>
          </a:bodyPr>
          <a:lstStyle/>
          <a:p>
            <a:pPr marL="0" lvl="0" indent="0" algn="ctr">
              <a:lnSpc>
                <a:spcPts val="6694"/>
              </a:lnSpc>
              <a:spcBef>
                <a:spcPct val="0"/>
              </a:spcBef>
            </a:pPr>
            <a:r>
              <a:rPr lang="en-US" sz="7438" u="none" strike="noStrike">
                <a:solidFill>
                  <a:srgbClr val="000000"/>
                </a:solidFill>
                <a:latin typeface="Dynapuff Condensed"/>
                <a:ea typeface="Dynapuff Condensed"/>
                <a:cs typeface="Dynapuff Condensed"/>
                <a:sym typeface="Dynapuff Condensed"/>
              </a:rPr>
              <a:t>PROJECT GOALS</a:t>
            </a:r>
          </a:p>
        </p:txBody>
      </p:sp>
      <p:sp>
        <p:nvSpPr>
          <p:cNvPr id="5" name="TextBox 5"/>
          <p:cNvSpPr txBox="1"/>
          <p:nvPr/>
        </p:nvSpPr>
        <p:spPr>
          <a:xfrm>
            <a:off x="2402864" y="3596907"/>
            <a:ext cx="6127115" cy="4265295"/>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Dynapuff SemiCondensed"/>
                <a:ea typeface="Dynapuff SemiCondensed"/>
                <a:cs typeface="Dynapuff SemiCondensed"/>
                <a:sym typeface="Dynapuff SemiCondensed"/>
              </a:rPr>
              <a:t>Analyze Global Energy and Emission Trends</a:t>
            </a:r>
          </a:p>
          <a:p>
            <a:pPr marL="582930" lvl="1" indent="-291465" algn="l">
              <a:lnSpc>
                <a:spcPts val="3779"/>
              </a:lnSpc>
              <a:buFont typeface="Arial"/>
              <a:buChar char="•"/>
            </a:pPr>
            <a:r>
              <a:rPr lang="en-US" sz="2700">
                <a:solidFill>
                  <a:srgbClr val="000000"/>
                </a:solidFill>
                <a:latin typeface="Dynapuff SemiCondensed"/>
                <a:ea typeface="Dynapuff SemiCondensed"/>
                <a:cs typeface="Dynapuff SemiCondensed"/>
                <a:sym typeface="Dynapuff SemiCondensed"/>
              </a:rPr>
              <a:t> Examine the relationship between energy production, consumption, and emissions across countries and years. Identify top emitters, track their trends over time, and evaluate energy efficiency relative to economic output (GDP).</a:t>
            </a:r>
          </a:p>
        </p:txBody>
      </p:sp>
      <p:sp>
        <p:nvSpPr>
          <p:cNvPr id="6" name="TextBox 6"/>
          <p:cNvSpPr txBox="1"/>
          <p:nvPr/>
        </p:nvSpPr>
        <p:spPr>
          <a:xfrm>
            <a:off x="10338248" y="3802557"/>
            <a:ext cx="5652931" cy="4741545"/>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Assess Impact of Population and Economy on Energy Use</a:t>
            </a:r>
          </a:p>
          <a:p>
            <a:pPr marL="582933" lvl="1" indent="-291467" algn="l">
              <a:lnSpc>
                <a:spcPts val="3780"/>
              </a:lnSpc>
              <a:buFont typeface="Arial"/>
              <a:buChar char="•"/>
            </a:pPr>
            <a:r>
              <a:rPr lang="en-US" sz="2700">
                <a:solidFill>
                  <a:srgbClr val="000000"/>
                </a:solidFill>
                <a:latin typeface="Dynapuff SemiCondensed"/>
                <a:ea typeface="Dynapuff SemiCondensed"/>
                <a:cs typeface="Dynapuff SemiCondensed"/>
                <a:sym typeface="Dynapuff SemiCondensed"/>
              </a:rPr>
              <a:t> Study how population growth and GDP influence energy demand and emissions. Compare per capita metrics, highlight global emission shares, and support sustainable policy decisions with data-driven insights.</a:t>
            </a:r>
          </a:p>
        </p:txBody>
      </p:sp>
      <p:sp>
        <p:nvSpPr>
          <p:cNvPr id="7" name="Freeform 7"/>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flipV="1">
            <a:off x="14577539" y="15240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4744200" y="1057275"/>
            <a:ext cx="8799600" cy="1000125"/>
          </a:xfrm>
          <a:prstGeom prst="rect">
            <a:avLst/>
          </a:prstGeom>
        </p:spPr>
        <p:txBody>
          <a:bodyPr lIns="0" tIns="0" rIns="0" bIns="0" rtlCol="0" anchor="t">
            <a:spAutoFit/>
          </a:bodyPr>
          <a:lstStyle/>
          <a:p>
            <a:pPr marL="0" lvl="0" indent="0" algn="ctr">
              <a:lnSpc>
                <a:spcPts val="7800"/>
              </a:lnSpc>
            </a:pPr>
            <a:r>
              <a:rPr lang="en-US" sz="6500">
                <a:solidFill>
                  <a:srgbClr val="000000"/>
                </a:solidFill>
                <a:latin typeface="Dynapuff Condensed"/>
                <a:ea typeface="Dynapuff Condensed"/>
                <a:cs typeface="Dynapuff Condensed"/>
                <a:sym typeface="Dynapuff Condensed"/>
              </a:rPr>
              <a:t>ANALYSIS</a:t>
            </a:r>
          </a:p>
        </p:txBody>
      </p:sp>
      <p:pic>
        <p:nvPicPr>
          <p:cNvPr id="3" name="Picture 3"/>
          <p:cNvPicPr>
            <a:picLocks noChangeAspect="1"/>
          </p:cNvPicPr>
          <p:nvPr/>
        </p:nvPicPr>
        <p:blipFill>
          <a:blip r:embed="rId2"/>
          <a:stretch>
            <a:fillRect/>
          </a:stretch>
        </p:blipFill>
        <p:spPr>
          <a:xfrm>
            <a:off x="659001" y="3164337"/>
            <a:ext cx="4436386" cy="4436386"/>
          </a:xfrm>
          <a:prstGeom prst="rect">
            <a:avLst/>
          </a:prstGeom>
        </p:spPr>
      </p:pic>
      <p:sp>
        <p:nvSpPr>
          <p:cNvPr id="4" name="Freeform 4"/>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453813" y="3367795"/>
            <a:ext cx="12118706" cy="4029470"/>
          </a:xfrm>
          <a:custGeom>
            <a:avLst/>
            <a:gdLst/>
            <a:ahLst/>
            <a:cxnLst/>
            <a:rect l="l" t="t" r="r" b="b"/>
            <a:pathLst>
              <a:path w="12118706" h="4029470">
                <a:moveTo>
                  <a:pt x="0" y="0"/>
                </a:moveTo>
                <a:lnTo>
                  <a:pt x="12118707" y="0"/>
                </a:lnTo>
                <a:lnTo>
                  <a:pt x="12118707" y="4029470"/>
                </a:lnTo>
                <a:lnTo>
                  <a:pt x="0" y="4029470"/>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028700" y="3085561"/>
            <a:ext cx="10600973" cy="3776596"/>
          </a:xfrm>
          <a:custGeom>
            <a:avLst/>
            <a:gdLst/>
            <a:ahLst/>
            <a:cxnLst/>
            <a:rect l="l" t="t" r="r" b="b"/>
            <a:pathLst>
              <a:path w="10600973" h="3776596">
                <a:moveTo>
                  <a:pt x="0" y="0"/>
                </a:moveTo>
                <a:lnTo>
                  <a:pt x="10600973" y="0"/>
                </a:lnTo>
                <a:lnTo>
                  <a:pt x="10600973" y="3776596"/>
                </a:lnTo>
                <a:lnTo>
                  <a:pt x="0" y="3776596"/>
                </a:lnTo>
                <a:lnTo>
                  <a:pt x="0" y="0"/>
                </a:lnTo>
                <a:close/>
              </a:path>
            </a:pathLst>
          </a:custGeom>
          <a:blipFill>
            <a:blip r:embed="rId2"/>
            <a:stretch>
              <a:fillRect/>
            </a:stretch>
          </a:blipFill>
        </p:spPr>
      </p:sp>
      <p:sp>
        <p:nvSpPr>
          <p:cNvPr id="3" name="Freeform 3"/>
          <p:cNvSpPr/>
          <p:nvPr/>
        </p:nvSpPr>
        <p:spPr>
          <a:xfrm>
            <a:off x="11879122" y="3202996"/>
            <a:ext cx="5380178" cy="3541725"/>
          </a:xfrm>
          <a:custGeom>
            <a:avLst/>
            <a:gdLst/>
            <a:ahLst/>
            <a:cxnLst/>
            <a:rect l="l" t="t" r="r" b="b"/>
            <a:pathLst>
              <a:path w="5380178" h="3541725">
                <a:moveTo>
                  <a:pt x="0" y="0"/>
                </a:moveTo>
                <a:lnTo>
                  <a:pt x="5380178" y="0"/>
                </a:lnTo>
                <a:lnTo>
                  <a:pt x="5380178" y="3541725"/>
                </a:lnTo>
                <a:lnTo>
                  <a:pt x="0" y="3541725"/>
                </a:lnTo>
                <a:lnTo>
                  <a:pt x="0" y="0"/>
                </a:lnTo>
                <a:close/>
              </a:path>
            </a:pathLst>
          </a:custGeom>
          <a:blipFill>
            <a:blip r:embed="rId3"/>
            <a:stretch>
              <a:fillRect/>
            </a:stretch>
          </a:blipFill>
        </p:spPr>
      </p:sp>
      <p:sp>
        <p:nvSpPr>
          <p:cNvPr id="4" name="TextBox 4"/>
          <p:cNvSpPr txBox="1"/>
          <p:nvPr/>
        </p:nvSpPr>
        <p:spPr>
          <a:xfrm>
            <a:off x="4744200" y="1012269"/>
            <a:ext cx="8799600" cy="1000125"/>
          </a:xfrm>
          <a:prstGeom prst="rect">
            <a:avLst/>
          </a:prstGeom>
        </p:spPr>
        <p:txBody>
          <a:bodyPr lIns="0" tIns="0" rIns="0" bIns="0" rtlCol="0" anchor="t">
            <a:spAutoFit/>
          </a:bodyPr>
          <a:lstStyle/>
          <a:p>
            <a:pPr marL="0" lvl="0" indent="0" algn="ctr">
              <a:lnSpc>
                <a:spcPts val="7800"/>
              </a:lnSpc>
            </a:pPr>
            <a:r>
              <a:rPr lang="en-US" sz="6500" dirty="0">
                <a:solidFill>
                  <a:srgbClr val="000000"/>
                </a:solidFill>
                <a:latin typeface="Dynapuff Condensed"/>
                <a:ea typeface="Dynapuff Condensed"/>
                <a:cs typeface="Dynapuff Condensed"/>
                <a:sym typeface="Dynapuff Condensed"/>
              </a:rPr>
              <a:t>ABOUT TABLES</a:t>
            </a:r>
          </a:p>
        </p:txBody>
      </p:sp>
      <p:sp>
        <p:nvSpPr>
          <p:cNvPr id="5" name="TextBox 5"/>
          <p:cNvSpPr txBox="1"/>
          <p:nvPr/>
        </p:nvSpPr>
        <p:spPr>
          <a:xfrm>
            <a:off x="3455003" y="7239206"/>
            <a:ext cx="5748366" cy="578849"/>
          </a:xfrm>
          <a:prstGeom prst="rect">
            <a:avLst/>
          </a:prstGeom>
        </p:spPr>
        <p:txBody>
          <a:bodyPr lIns="0" tIns="0" rIns="0" bIns="0" rtlCol="0" anchor="t">
            <a:spAutoFit/>
          </a:bodyPr>
          <a:lstStyle/>
          <a:p>
            <a:pPr algn="ctr">
              <a:lnSpc>
                <a:spcPts val="4510"/>
              </a:lnSpc>
              <a:spcBef>
                <a:spcPct val="0"/>
              </a:spcBef>
            </a:pPr>
            <a:r>
              <a:rPr lang="en-US" sz="3758">
                <a:solidFill>
                  <a:srgbClr val="000000"/>
                </a:solidFill>
                <a:latin typeface="Dynapuff Condensed"/>
                <a:ea typeface="Dynapuff Condensed"/>
                <a:cs typeface="Dynapuff Condensed"/>
                <a:sym typeface="Dynapuff Condensed"/>
              </a:rPr>
              <a:t>Emission Table</a:t>
            </a:r>
          </a:p>
        </p:txBody>
      </p:sp>
      <p:sp>
        <p:nvSpPr>
          <p:cNvPr id="6" name="TextBox 6"/>
          <p:cNvSpPr txBox="1"/>
          <p:nvPr/>
        </p:nvSpPr>
        <p:spPr>
          <a:xfrm>
            <a:off x="11879122" y="7239206"/>
            <a:ext cx="5380178" cy="578849"/>
          </a:xfrm>
          <a:prstGeom prst="rect">
            <a:avLst/>
          </a:prstGeom>
        </p:spPr>
        <p:txBody>
          <a:bodyPr lIns="0" tIns="0" rIns="0" bIns="0" rtlCol="0" anchor="t">
            <a:spAutoFit/>
          </a:bodyPr>
          <a:lstStyle/>
          <a:p>
            <a:pPr algn="ctr">
              <a:lnSpc>
                <a:spcPts val="4510"/>
              </a:lnSpc>
              <a:spcBef>
                <a:spcPct val="0"/>
              </a:spcBef>
            </a:pPr>
            <a:r>
              <a:rPr lang="en-US" sz="3758">
                <a:solidFill>
                  <a:srgbClr val="000000"/>
                </a:solidFill>
                <a:latin typeface="Dynapuff Condensed"/>
                <a:ea typeface="Dynapuff Condensed"/>
                <a:cs typeface="Dynapuff Condensed"/>
                <a:sym typeface="Dynapuff Condensed"/>
              </a:rPr>
              <a:t>Population Table</a:t>
            </a:r>
          </a:p>
        </p:txBody>
      </p:sp>
      <p:sp>
        <p:nvSpPr>
          <p:cNvPr id="7" name="Freeform 7"/>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2123735" y="1028700"/>
            <a:ext cx="3612430" cy="3406260"/>
          </a:xfrm>
          <a:custGeom>
            <a:avLst/>
            <a:gdLst/>
            <a:ahLst/>
            <a:cxnLst/>
            <a:rect l="l" t="t" r="r" b="b"/>
            <a:pathLst>
              <a:path w="3612430" h="3406260">
                <a:moveTo>
                  <a:pt x="0" y="0"/>
                </a:moveTo>
                <a:lnTo>
                  <a:pt x="3612430" y="0"/>
                </a:lnTo>
                <a:lnTo>
                  <a:pt x="3612430" y="3406260"/>
                </a:lnTo>
                <a:lnTo>
                  <a:pt x="0" y="3406260"/>
                </a:lnTo>
                <a:lnTo>
                  <a:pt x="0" y="0"/>
                </a:lnTo>
                <a:close/>
              </a:path>
            </a:pathLst>
          </a:custGeom>
          <a:blipFill>
            <a:blip r:embed="rId2"/>
            <a:stretch>
              <a:fillRect l="-2701" r="-2701"/>
            </a:stretch>
          </a:blipFill>
        </p:spPr>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916359" y="1028700"/>
            <a:ext cx="8342941" cy="5492087"/>
          </a:xfrm>
          <a:custGeom>
            <a:avLst/>
            <a:gdLst/>
            <a:ahLst/>
            <a:cxnLst/>
            <a:rect l="l" t="t" r="r" b="b"/>
            <a:pathLst>
              <a:path w="8342941" h="5492087">
                <a:moveTo>
                  <a:pt x="0" y="0"/>
                </a:moveTo>
                <a:lnTo>
                  <a:pt x="8342941" y="0"/>
                </a:lnTo>
                <a:lnTo>
                  <a:pt x="8342941" y="5492087"/>
                </a:lnTo>
                <a:lnTo>
                  <a:pt x="0" y="5492087"/>
                </a:lnTo>
                <a:lnTo>
                  <a:pt x="0" y="0"/>
                </a:lnTo>
                <a:close/>
              </a:path>
            </a:pathLst>
          </a:custGeom>
          <a:blipFill>
            <a:blip r:embed="rId5"/>
            <a:stretch>
              <a:fillRect/>
            </a:stretch>
          </a:blipFill>
        </p:spPr>
      </p:sp>
      <p:sp>
        <p:nvSpPr>
          <p:cNvPr id="5" name="Freeform 5"/>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5181600"/>
            <a:ext cx="5802501" cy="4463885"/>
          </a:xfrm>
          <a:custGeom>
            <a:avLst/>
            <a:gdLst/>
            <a:ahLst/>
            <a:cxnLst/>
            <a:rect l="l" t="t" r="r" b="b"/>
            <a:pathLst>
              <a:path w="5802501" h="4463885">
                <a:moveTo>
                  <a:pt x="0" y="0"/>
                </a:moveTo>
                <a:lnTo>
                  <a:pt x="5802501" y="0"/>
                </a:lnTo>
                <a:lnTo>
                  <a:pt x="5802501" y="4463885"/>
                </a:lnTo>
                <a:lnTo>
                  <a:pt x="0" y="4463885"/>
                </a:lnTo>
                <a:lnTo>
                  <a:pt x="0" y="0"/>
                </a:lnTo>
                <a:close/>
              </a:path>
            </a:pathLst>
          </a:custGeom>
          <a:blipFill>
            <a:blip r:embed="rId6"/>
            <a:stretch>
              <a:fillRect l="-258" r="-258" b="-19194"/>
            </a:stretch>
          </a:blipFill>
        </p:spPr>
      </p:sp>
      <p:sp>
        <p:nvSpPr>
          <p:cNvPr id="7" name="TextBox 7"/>
          <p:cNvSpPr txBox="1"/>
          <p:nvPr/>
        </p:nvSpPr>
        <p:spPr>
          <a:xfrm>
            <a:off x="5303929" y="3817879"/>
            <a:ext cx="3612430" cy="523875"/>
          </a:xfrm>
          <a:prstGeom prst="rect">
            <a:avLst/>
          </a:prstGeom>
        </p:spPr>
        <p:txBody>
          <a:bodyPr lIns="0" tIns="0" rIns="0" bIns="0" rtlCol="0" anchor="t">
            <a:spAutoFit/>
          </a:bodyPr>
          <a:lstStyle/>
          <a:p>
            <a:pPr algn="ctr">
              <a:lnSpc>
                <a:spcPts val="4080"/>
              </a:lnSpc>
              <a:spcBef>
                <a:spcPct val="0"/>
              </a:spcBef>
            </a:pPr>
            <a:r>
              <a:rPr lang="en-US" sz="3400" dirty="0">
                <a:solidFill>
                  <a:srgbClr val="000000"/>
                </a:solidFill>
                <a:latin typeface="Dynapuff Condensed"/>
                <a:ea typeface="Dynapuff Condensed"/>
                <a:cs typeface="Dynapuff Condensed"/>
                <a:sym typeface="Dynapuff Condensed"/>
              </a:rPr>
              <a:t>Country Table</a:t>
            </a:r>
          </a:p>
        </p:txBody>
      </p:sp>
      <p:sp>
        <p:nvSpPr>
          <p:cNvPr id="8" name="TextBox 8"/>
          <p:cNvSpPr txBox="1"/>
          <p:nvPr/>
        </p:nvSpPr>
        <p:spPr>
          <a:xfrm>
            <a:off x="11281614" y="6777133"/>
            <a:ext cx="3612430"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Production Table</a:t>
            </a:r>
          </a:p>
        </p:txBody>
      </p:sp>
      <p:sp>
        <p:nvSpPr>
          <p:cNvPr id="9" name="TextBox 9"/>
          <p:cNvSpPr txBox="1"/>
          <p:nvPr/>
        </p:nvSpPr>
        <p:spPr>
          <a:xfrm>
            <a:off x="6320682" y="8991600"/>
            <a:ext cx="3612430" cy="523875"/>
          </a:xfrm>
          <a:prstGeom prst="rect">
            <a:avLst/>
          </a:prstGeom>
        </p:spPr>
        <p:txBody>
          <a:bodyPr lIns="0" tIns="0" rIns="0" bIns="0" rtlCol="0" anchor="t">
            <a:spAutoFit/>
          </a:bodyPr>
          <a:lstStyle/>
          <a:p>
            <a:pPr algn="ctr">
              <a:lnSpc>
                <a:spcPts val="4080"/>
              </a:lnSpc>
              <a:spcBef>
                <a:spcPct val="0"/>
              </a:spcBef>
            </a:pPr>
            <a:r>
              <a:rPr lang="en-US" sz="3400">
                <a:solidFill>
                  <a:srgbClr val="000000"/>
                </a:solidFill>
                <a:latin typeface="Dynapuff Condensed"/>
                <a:ea typeface="Dynapuff Condensed"/>
                <a:cs typeface="Dynapuff Condensed"/>
                <a:sym typeface="Dynapuff Condensed"/>
              </a:rPr>
              <a:t>GDP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834654" y="1766787"/>
            <a:ext cx="14647884" cy="7758210"/>
          </a:xfrm>
          <a:custGeom>
            <a:avLst/>
            <a:gdLst/>
            <a:ahLst/>
            <a:cxnLst/>
            <a:rect l="l" t="t" r="r" b="b"/>
            <a:pathLst>
              <a:path w="14647884" h="7758210">
                <a:moveTo>
                  <a:pt x="0" y="0"/>
                </a:moveTo>
                <a:lnTo>
                  <a:pt x="14647885" y="0"/>
                </a:lnTo>
                <a:lnTo>
                  <a:pt x="14647885" y="7758210"/>
                </a:lnTo>
                <a:lnTo>
                  <a:pt x="0" y="7758210"/>
                </a:lnTo>
                <a:lnTo>
                  <a:pt x="0" y="0"/>
                </a:lnTo>
                <a:close/>
              </a:path>
            </a:pathLst>
          </a:custGeom>
          <a:blipFill>
            <a:blip r:embed="rId4"/>
            <a:stretch>
              <a:fillRect t="-977" b="-977"/>
            </a:stretch>
          </a:blipFill>
        </p:spPr>
      </p:sp>
      <p:sp>
        <p:nvSpPr>
          <p:cNvPr id="5" name="TextBox 5"/>
          <p:cNvSpPr txBox="1"/>
          <p:nvPr/>
        </p:nvSpPr>
        <p:spPr>
          <a:xfrm>
            <a:off x="7316787" y="523875"/>
            <a:ext cx="3808413" cy="1000125"/>
          </a:xfrm>
          <a:prstGeom prst="rect">
            <a:avLst/>
          </a:prstGeom>
        </p:spPr>
        <p:txBody>
          <a:bodyPr wrap="square" lIns="0" tIns="0" rIns="0" bIns="0" rtlCol="0" anchor="t">
            <a:spAutoFit/>
          </a:bodyPr>
          <a:lstStyle/>
          <a:p>
            <a:pPr algn="ctr">
              <a:lnSpc>
                <a:spcPts val="7800"/>
              </a:lnSpc>
              <a:spcBef>
                <a:spcPct val="0"/>
              </a:spcBef>
            </a:pPr>
            <a:r>
              <a:rPr lang="en-US" sz="6500" dirty="0">
                <a:solidFill>
                  <a:srgbClr val="000000"/>
                </a:solidFill>
                <a:latin typeface="Dynapuff Condensed"/>
                <a:ea typeface="Dynapuff Condensed"/>
                <a:cs typeface="Dynapuff Condensed"/>
                <a:sym typeface="Dynapuff Condensed"/>
              </a:rPr>
              <a:t>ER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673</Words>
  <Application>Microsoft Office PowerPoint</Application>
  <PresentationFormat>Custom</PresentationFormat>
  <Paragraphs>59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Dynapuff Condensed Bold</vt:lpstr>
      <vt:lpstr>Arial</vt:lpstr>
      <vt:lpstr>Canva Sans Bold</vt:lpstr>
      <vt:lpstr>Dynapuff Condensed</vt:lpstr>
      <vt:lpstr>Calibri</vt:lpstr>
      <vt:lpstr>Dynapuff SemiCondensed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SHYAM KUMAR</dc:creator>
  <cp:lastModifiedBy>MONKE D LUFFY</cp:lastModifiedBy>
  <cp:revision>2</cp:revision>
  <dcterms:created xsi:type="dcterms:W3CDTF">2006-08-16T00:00:00Z</dcterms:created>
  <dcterms:modified xsi:type="dcterms:W3CDTF">2025-06-18T11:27:21Z</dcterms:modified>
  <dc:identifier>DAGqslbbSfA</dc:identifier>
</cp:coreProperties>
</file>